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877" r:id="rId1"/>
  </p:sldMasterIdLst>
  <p:notesMasterIdLst>
    <p:notesMasterId r:id="rId24"/>
  </p:notesMasterIdLst>
  <p:handoutMasterIdLst>
    <p:handoutMasterId r:id="rId25"/>
  </p:handoutMasterIdLst>
  <p:sldIdLst>
    <p:sldId id="273" r:id="rId2"/>
    <p:sldId id="683" r:id="rId3"/>
    <p:sldId id="656" r:id="rId4"/>
    <p:sldId id="647" r:id="rId5"/>
    <p:sldId id="623" r:id="rId6"/>
    <p:sldId id="652" r:id="rId7"/>
    <p:sldId id="655" r:id="rId8"/>
    <p:sldId id="657" r:id="rId9"/>
    <p:sldId id="651" r:id="rId10"/>
    <p:sldId id="684" r:id="rId11"/>
    <p:sldId id="659" r:id="rId12"/>
    <p:sldId id="661" r:id="rId13"/>
    <p:sldId id="685" r:id="rId14"/>
    <p:sldId id="664" r:id="rId15"/>
    <p:sldId id="676" r:id="rId16"/>
    <p:sldId id="674" r:id="rId17"/>
    <p:sldId id="686" r:id="rId18"/>
    <p:sldId id="654" r:id="rId19"/>
    <p:sldId id="687" r:id="rId20"/>
    <p:sldId id="637" r:id="rId21"/>
    <p:sldId id="672" r:id="rId22"/>
    <p:sldId id="294" r:id="rId23"/>
  </p:sldIdLst>
  <p:sldSz cx="9906000" cy="6858000" type="A4"/>
  <p:notesSz cx="7099300" cy="10234613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ource Sans Pro Semibold" panose="020B0604020202020204" charset="0"/>
      <p:bold r:id="rId30"/>
    </p:embeddedFont>
    <p:embeddedFont>
      <p:font typeface="Wingdings 3" panose="05040102010807070707" pitchFamily="18" charset="2"/>
      <p:regular r:id="rId31"/>
    </p:embeddedFont>
    <p:embeddedFont>
      <p:font typeface="Source Sans Pro Light" panose="020B0604020202020204" charset="0"/>
      <p:regular r:id="rId32"/>
    </p:embeddedFont>
    <p:embeddedFont>
      <p:font typeface="Source Sans Pro" panose="020B0604020202020204" charset="0"/>
      <p:regular r:id="rId33"/>
      <p:bold r:id="rId34"/>
    </p:embeddedFont>
    <p:embeddedFont>
      <p:font typeface="Source Sans Pro Bold" panose="020B0604020202020204" charset="0"/>
      <p:bold r:id="rId35"/>
    </p:embeddedFont>
  </p:embeddedFontLst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1pPr>
    <a:lvl2pPr marL="336512" indent="120636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2pPr>
    <a:lvl3pPr marL="673024" indent="241273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3pPr>
    <a:lvl4pPr marL="1009535" indent="361909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4pPr>
    <a:lvl5pPr marL="1346047" indent="482545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5pPr>
    <a:lvl6pPr marL="2285740" algn="l" defTabSz="457148" rtl="0" eaLnBrk="1" latinLnBrk="0" hangingPunct="1"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6pPr>
    <a:lvl7pPr marL="2742888" algn="l" defTabSz="457148" rtl="0" eaLnBrk="1" latinLnBrk="0" hangingPunct="1"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7pPr>
    <a:lvl8pPr marL="3200036" algn="l" defTabSz="457148" rtl="0" eaLnBrk="1" latinLnBrk="0" hangingPunct="1"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8pPr>
    <a:lvl9pPr marL="3657184" algn="l" defTabSz="457148" rtl="0" eaLnBrk="1" latinLnBrk="0" hangingPunct="1">
      <a:defRPr kern="1200">
        <a:solidFill>
          <a:srgbClr val="000000"/>
        </a:solidFill>
        <a:latin typeface="Neutraface Text Book" charset="0"/>
        <a:ea typeface="ヒラギノ角ゴ ProN W3" charset="0"/>
        <a:cs typeface="ヒラギノ角ゴ ProN W3" charset="0"/>
        <a:sym typeface="Neutraface Text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3930">
          <p15:clr>
            <a:srgbClr val="A4A3A4"/>
          </p15:clr>
        </p15:guide>
        <p15:guide id="4" orient="horz" pos="1094">
          <p15:clr>
            <a:srgbClr val="A4A3A4"/>
          </p15:clr>
        </p15:guide>
        <p15:guide id="5" orient="horz" pos="278">
          <p15:clr>
            <a:srgbClr val="A4A3A4"/>
          </p15:clr>
        </p15:guide>
        <p15:guide id="6" orient="horz" pos="981">
          <p15:clr>
            <a:srgbClr val="A4A3A4"/>
          </p15:clr>
        </p15:guide>
        <p15:guide id="7" pos="398">
          <p15:clr>
            <a:srgbClr val="A4A3A4"/>
          </p15:clr>
        </p15:guide>
        <p15:guide id="8" pos="5842">
          <p15:clr>
            <a:srgbClr val="A4A3A4"/>
          </p15:clr>
        </p15:guide>
        <p15:guide id="9" pos="648">
          <p15:clr>
            <a:srgbClr val="A4A3A4"/>
          </p15:clr>
        </p15:guide>
        <p15:guide id="10" pos="875">
          <p15:clr>
            <a:srgbClr val="A4A3A4"/>
          </p15:clr>
        </p15:guide>
        <p15:guide id="11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D2D8A"/>
    <a:srgbClr val="E6E6E6"/>
    <a:srgbClr val="CC0000"/>
    <a:srgbClr val="D17D83"/>
    <a:srgbClr val="BFBFBF"/>
    <a:srgbClr val="00B050"/>
    <a:srgbClr val="7F7F7F"/>
    <a:srgbClr val="00009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5" autoAdjust="0"/>
    <p:restoredTop sz="85326" autoAdjust="0"/>
  </p:normalViewPr>
  <p:slideViewPr>
    <p:cSldViewPr snapToObjects="1">
      <p:cViewPr varScale="1">
        <p:scale>
          <a:sx n="63" d="100"/>
          <a:sy n="63" d="100"/>
        </p:scale>
        <p:origin x="750" y="60"/>
      </p:cViewPr>
      <p:guideLst>
        <p:guide orient="horz" pos="277"/>
        <p:guide orient="horz" pos="3929"/>
        <p:guide orient="horz" pos="3930"/>
        <p:guide orient="horz" pos="1094"/>
        <p:guide orient="horz" pos="278"/>
        <p:guide orient="horz" pos="981"/>
        <p:guide pos="398"/>
        <p:guide pos="5842"/>
        <p:guide pos="648"/>
        <p:guide pos="875"/>
        <p:guide pos="1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54" d="100"/>
          <a:sy n="54" d="100"/>
        </p:scale>
        <p:origin x="2604" y="7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41E7404-10DD-CC4C-9925-2FA4FCA79386}" type="datetime1">
              <a:rPr lang="en-US" smtClean="0"/>
              <a:pPr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9B150D0-5E9E-0B40-A4C3-510A2D5A924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83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D03E99-0BEC-7245-9069-3C587CC08273}" type="datetime1">
              <a:rPr lang="en-US" smtClean="0"/>
              <a:pPr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3014CB9-90DD-264B-BEB7-41610A1CB5A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6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</a:t>
            </a:r>
            <a:r>
              <a:rPr lang="en-GB" baseline="0" dirty="0" smtClean="0"/>
              <a:t> to R and show Map 1: Relative customer numbers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14CB9-90DD-264B-BEB7-41610A1CB5A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39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Go</a:t>
            </a:r>
            <a:r>
              <a:rPr lang="en-GB" baseline="0" dirty="0" smtClean="0"/>
              <a:t> to R and show </a:t>
            </a:r>
            <a:r>
              <a:rPr lang="en-GB" baseline="0" smtClean="0"/>
              <a:t>Map 2: Market Potential</a:t>
            </a:r>
            <a:endParaRPr lang="en-GB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14CB9-90DD-264B-BEB7-41610A1CB5A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1" Type="http://schemas.openxmlformats.org/officeDocument/2006/relationships/image" Target="../media/image2.jpeg"/><Relationship Id="rId5" Type="http://schemas.openxmlformats.org/officeDocument/2006/relationships/tags" Target="../tags/tag5.xml"/><Relationship Id="rId10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oleObject" Target="../embeddings/oleObject1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84" y="367479"/>
            <a:ext cx="8027813" cy="571500"/>
          </a:xfrm>
        </p:spPr>
        <p:txBody>
          <a:bodyPr anchor="t"/>
          <a:lstStyle>
            <a:lvl1pPr>
              <a:lnSpc>
                <a:spcPct val="100000"/>
              </a:lnSpc>
              <a:defRPr lang="en-US" sz="2800" b="1" dirty="0">
                <a:solidFill>
                  <a:srgbClr val="00009B"/>
                </a:solidFill>
                <a:latin typeface="Source Sans Pro Semibold"/>
                <a:ea typeface="+mj-ea"/>
                <a:cs typeface="Source Sans Pro Semibold"/>
                <a:sym typeface="Neutraface Text Book" charset="0"/>
              </a:defRPr>
            </a:lvl1pPr>
          </a:lstStyle>
          <a:p>
            <a:pPr marL="41271" lvl="0" indent="-4127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19125" y="1556415"/>
            <a:ext cx="8667750" cy="438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59959" indent="-359959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355559" algn="l"/>
              </a:tabLst>
              <a:defRPr/>
            </a:lvl1pPr>
            <a:lvl2pPr marL="726992" indent="-358734" defTabSz="723818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723818" algn="l"/>
              </a:tabLst>
              <a:defRPr/>
            </a:lvl2pPr>
            <a:lvl3pPr marL="1082552" indent="-358734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079377" algn="l"/>
              </a:tabLst>
              <a:defRPr/>
            </a:lvl3pPr>
            <a:lvl4pPr marL="1438111" indent="-358734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434937" algn="l"/>
              </a:tabLst>
              <a:defRPr/>
            </a:lvl4pPr>
            <a:lvl5pPr marL="1793671" indent="-358734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790497" algn="l"/>
              </a:tabLst>
              <a:defRPr/>
            </a:lvl5pPr>
          </a:lstStyle>
          <a:p>
            <a:pPr lvl="0"/>
            <a:r>
              <a:rPr lang="en-US" noProof="0" dirty="0" smtClean="0">
                <a:sym typeface="Neutraface Text Book" charset="0"/>
              </a:rPr>
              <a:t>Click to edit Master text styles</a:t>
            </a:r>
          </a:p>
          <a:p>
            <a:pPr lvl="1"/>
            <a:r>
              <a:rPr lang="en-US" noProof="0" dirty="0" smtClean="0">
                <a:sym typeface="Neutraface Text Book" charset="0"/>
              </a:rPr>
              <a:t>Second level</a:t>
            </a:r>
          </a:p>
          <a:p>
            <a:pPr lvl="2"/>
            <a:r>
              <a:rPr lang="en-US" noProof="0" dirty="0" smtClean="0">
                <a:sym typeface="Neutraface Text Book" charset="0"/>
              </a:rPr>
              <a:t>Third level</a:t>
            </a:r>
          </a:p>
          <a:p>
            <a:pPr lvl="3"/>
            <a:r>
              <a:rPr lang="en-US" noProof="0" dirty="0" smtClean="0">
                <a:sym typeface="Neutraface Text Book" charset="0"/>
              </a:rPr>
              <a:t>Fourth level</a:t>
            </a:r>
          </a:p>
          <a:p>
            <a:pPr lvl="4"/>
            <a:r>
              <a:rPr lang="en-US" noProof="0" dirty="0" smtClean="0">
                <a:sym typeface="Neutraface Text Book" charset="0"/>
              </a:rPr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73504" y="6076313"/>
            <a:ext cx="9216000" cy="390339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spcAft>
                <a:spcPts val="0"/>
              </a:spcAft>
              <a:defRPr sz="1200">
                <a:solidFill>
                  <a:srgbClr val="808080"/>
                </a:solidFill>
              </a:defRPr>
            </a:lvl1pPr>
          </a:lstStyle>
          <a:p>
            <a:pPr lvl="0"/>
            <a:endParaRPr lang="de-CH" dirty="0" smtClean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66000" y="0"/>
            <a:ext cx="1440000" cy="360000"/>
          </a:xfrm>
          <a:prstGeom prst="rect">
            <a:avLst/>
          </a:prstGeom>
          <a:solidFill>
            <a:srgbClr val="E6E6E6"/>
          </a:solidFill>
        </p:spPr>
        <p:txBody>
          <a:bodyPr wrap="none" anchor="ctr">
            <a:noAutofit/>
          </a:bodyPr>
          <a:lstStyle>
            <a:lvl1pPr algn="r">
              <a:spcAft>
                <a:spcPts val="0"/>
              </a:spcAft>
              <a:defRPr sz="1600">
                <a:solidFill>
                  <a:srgbClr val="7F7F7F"/>
                </a:solidFill>
              </a:defRPr>
            </a:lvl1pPr>
          </a:lstStyle>
          <a:p>
            <a:pPr lvl="0"/>
            <a:endParaRPr lang="de-CH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06000" cy="13407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Neutraface Text Book" charset="0"/>
              <a:ea typeface="ヒラギノ角ゴ ProN W3" charset="0"/>
              <a:cs typeface="ヒラギノ角ゴ ProN W3" charset="0"/>
              <a:sym typeface="Neutraface Text Book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44624"/>
            <a:ext cx="9906000" cy="13407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Neutraface Text Book" charset="0"/>
              <a:ea typeface="ヒラギノ角ゴ ProN W3" charset="0"/>
              <a:cs typeface="ヒラギノ角ゴ ProN W3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6759630"/>
              </p:ext>
            </p:ext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00009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000000"/>
              </a:solidFill>
              <a:latin typeface="Source Sans Pro"/>
              <a:cs typeface="Source Sans Pro"/>
              <a:sym typeface="Neutraface Text Book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 bwMode="auto">
          <a:xfrm>
            <a:off x="619125" y="3049364"/>
            <a:ext cx="864840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>
                <a:sym typeface="Neutraface Text Book" charset="0"/>
              </a:rPr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19125" y="2408189"/>
            <a:ext cx="8648402" cy="66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Source Sans Pro Bold"/>
                <a:cs typeface="Source Sans Pro Bold"/>
              </a:defRPr>
            </a:lvl1pPr>
          </a:lstStyle>
          <a:p>
            <a:pPr lvl="0"/>
            <a:r>
              <a:rPr lang="en-US" noProof="0" dirty="0" smtClean="0">
                <a:sym typeface="Neutraface Text Book" charset="0"/>
              </a:rPr>
              <a:t>Click to edit Master title style</a:t>
            </a:r>
            <a:endParaRPr lang="en-US" noProof="0" dirty="0">
              <a:sym typeface="Neutraface Text Book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6"/>
            </p:custDataLst>
          </p:nvPr>
        </p:nvSpPr>
        <p:spPr bwMode="auto">
          <a:xfrm>
            <a:off x="7210578" y="5107485"/>
            <a:ext cx="2685574" cy="906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00">
              <a:solidFill>
                <a:srgbClr val="000000"/>
              </a:solidFill>
              <a:sym typeface="Neutraface Text Book" charset="0"/>
            </a:endParaRPr>
          </a:p>
        </p:txBody>
      </p:sp>
      <p:pic>
        <p:nvPicPr>
          <p:cNvPr id="13" name="Picture 44" descr="http://t1.gstatic.com/images?q=tbn:ANd9GcS-TCeP5_rbsrXyYxOdmc8tOnvTPIwWfU9obyUwEns1dWEluKflAQ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86" y="5182252"/>
            <a:ext cx="2177549" cy="7335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0"/>
          <p:cNvSpPr txBox="1">
            <a:spLocks/>
          </p:cNvSpPr>
          <p:nvPr userDrawn="1"/>
        </p:nvSpPr>
        <p:spPr>
          <a:xfrm>
            <a:off x="0" y="6598800"/>
            <a:ext cx="9906000" cy="259200"/>
          </a:xfrm>
          <a:prstGeom prst="rect">
            <a:avLst/>
          </a:prstGeom>
          <a:solidFill>
            <a:schemeClr val="bg1"/>
          </a:solidFill>
        </p:spPr>
        <p:txBody>
          <a:bodyPr lIns="91429" tIns="45715" rIns="91429" bIns="45715" anchor="b"/>
          <a:lstStyle>
            <a:lvl1pPr marL="0" indent="-185738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9B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1pPr>
            <a:lvl2pPr marL="0" indent="-185738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9B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2pPr>
            <a:lvl3pPr marL="0" indent="-22860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71F2E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3pPr>
            <a:lvl4pPr marL="0" indent="-22860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71F2E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4pPr>
            <a:lvl5pPr marL="0" indent="-22860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71F2E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5pPr>
            <a:lvl6pPr marL="336774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6pPr>
            <a:lvl7pPr marL="673547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7pPr>
            <a:lvl8pPr marL="1010321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8pPr>
            <a:lvl9pPr marL="1347094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9pPr>
          </a:lstStyle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0" y="6525344"/>
            <a:ext cx="9906000" cy="259200"/>
          </a:xfrm>
        </p:spPr>
        <p:txBody>
          <a:bodyPr/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9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3" y="374303"/>
            <a:ext cx="8027813" cy="571500"/>
          </a:xfrm>
        </p:spPr>
        <p:txBody>
          <a:bodyPr anchor="t"/>
          <a:lstStyle>
            <a:lvl1pPr>
              <a:lnSpc>
                <a:spcPct val="100000"/>
              </a:lnSpc>
              <a:defRPr lang="en-US" sz="2800" dirty="0">
                <a:solidFill>
                  <a:srgbClr val="00009B"/>
                </a:solidFill>
                <a:latin typeface="Source Sans Pro Semibold"/>
                <a:ea typeface="+mj-ea"/>
                <a:cs typeface="Source Sans Pro Semibold"/>
                <a:sym typeface="Neutraface Text Book" charset="0"/>
              </a:defRPr>
            </a:lvl1pPr>
          </a:lstStyle>
          <a:p>
            <a:pPr marL="41275" lvl="0" indent="-4127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19125" y="1556414"/>
            <a:ext cx="8667750" cy="438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60000" indent="-360000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355600" algn="l"/>
              </a:tabLst>
              <a:defRPr/>
            </a:lvl1pPr>
            <a:lvl2pPr marL="727075" indent="-358775" defTabSz="723900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723900" algn="l"/>
              </a:tabLst>
              <a:defRPr/>
            </a:lvl2pPr>
            <a:lvl3pPr marL="1082675" indent="-358775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079500" algn="l"/>
              </a:tabLst>
              <a:defRPr/>
            </a:lvl3pPr>
            <a:lvl4pPr marL="1438275" indent="-358775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435100" algn="l"/>
              </a:tabLst>
              <a:defRPr/>
            </a:lvl4pPr>
            <a:lvl5pPr marL="1793875" indent="-358775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790700" algn="l"/>
              </a:tabLst>
              <a:defRPr/>
            </a:lvl5pPr>
          </a:lstStyle>
          <a:p>
            <a:pPr lvl="0"/>
            <a:r>
              <a:rPr lang="en-US" noProof="0" dirty="0" smtClean="0">
                <a:sym typeface="Neutraface Text Book" charset="0"/>
              </a:rPr>
              <a:t>Click to edit Master text styles</a:t>
            </a:r>
          </a:p>
          <a:p>
            <a:pPr lvl="1"/>
            <a:r>
              <a:rPr lang="en-US" noProof="0" dirty="0" smtClean="0">
                <a:sym typeface="Neutraface Text Book" charset="0"/>
              </a:rPr>
              <a:t>Second level</a:t>
            </a:r>
          </a:p>
          <a:p>
            <a:pPr lvl="2"/>
            <a:r>
              <a:rPr lang="en-US" noProof="0" dirty="0" smtClean="0">
                <a:sym typeface="Neutraface Text Book" charset="0"/>
              </a:rPr>
              <a:t>Third level</a:t>
            </a:r>
          </a:p>
          <a:p>
            <a:pPr lvl="3"/>
            <a:r>
              <a:rPr lang="en-US" noProof="0" dirty="0" smtClean="0">
                <a:sym typeface="Neutraface Text Book" charset="0"/>
              </a:rPr>
              <a:t>Fourth level</a:t>
            </a:r>
          </a:p>
          <a:p>
            <a:pPr lvl="4"/>
            <a:r>
              <a:rPr lang="en-US" noProof="0" dirty="0" smtClean="0">
                <a:sym typeface="Neutraface Text Book" charset="0"/>
              </a:rPr>
              <a:t>Fifth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66000" y="0"/>
            <a:ext cx="1440000" cy="36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anchor="ctr">
            <a:noAutofit/>
          </a:bodyPr>
          <a:lstStyle>
            <a:lvl1pPr algn="r">
              <a:spcAft>
                <a:spcPts val="0"/>
              </a:spcAft>
              <a:defRPr sz="1600">
                <a:solidFill>
                  <a:srgbClr val="7F7F7F"/>
                </a:solidFill>
              </a:defRPr>
            </a:lvl1pPr>
          </a:lstStyle>
          <a:p>
            <a:pPr lvl="0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3121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684" y="367479"/>
            <a:ext cx="8027813" cy="5715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lang="en-US" sz="2800" b="1" dirty="0">
                <a:solidFill>
                  <a:srgbClr val="00009B"/>
                </a:solidFill>
                <a:latin typeface="Source Sans Pro Semibold"/>
                <a:ea typeface="+mj-ea"/>
                <a:cs typeface="Source Sans Pro Semibold"/>
                <a:sym typeface="Neutraface Text Book" charset="0"/>
              </a:defRPr>
            </a:lvl1pPr>
          </a:lstStyle>
          <a:p>
            <a:pPr marL="41271" lvl="0" indent="-4127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19125" y="1556415"/>
            <a:ext cx="8667750" cy="438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59959" indent="-359959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355559" algn="l"/>
              </a:tabLst>
              <a:defRPr/>
            </a:lvl1pPr>
            <a:lvl2pPr marL="726992" indent="-358734" defTabSz="723818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723818" algn="l"/>
              </a:tabLst>
              <a:defRPr/>
            </a:lvl2pPr>
            <a:lvl3pPr marL="1082552" indent="-358734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079377" algn="l"/>
              </a:tabLst>
              <a:defRPr/>
            </a:lvl3pPr>
            <a:lvl4pPr marL="1438111" indent="-358734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434937" algn="l"/>
              </a:tabLst>
              <a:defRPr/>
            </a:lvl4pPr>
            <a:lvl5pPr marL="1793671" indent="-358734">
              <a:buClr>
                <a:srgbClr val="000090"/>
              </a:buClr>
              <a:buSzPct val="100000"/>
              <a:buFont typeface="+mj-lt"/>
              <a:buAutoNum type="arabicPeriod"/>
              <a:tabLst>
                <a:tab pos="1790497" algn="l"/>
              </a:tabLst>
              <a:defRPr/>
            </a:lvl5pPr>
          </a:lstStyle>
          <a:p>
            <a:pPr lvl="0"/>
            <a:r>
              <a:rPr lang="en-US" noProof="0" dirty="0" smtClean="0">
                <a:sym typeface="Neutraface Text Book" charset="0"/>
              </a:rPr>
              <a:t>Click to edit Master text styles</a:t>
            </a:r>
          </a:p>
          <a:p>
            <a:pPr lvl="1"/>
            <a:r>
              <a:rPr lang="en-US" noProof="0" dirty="0" smtClean="0">
                <a:sym typeface="Neutraface Text Book" charset="0"/>
              </a:rPr>
              <a:t>Second level</a:t>
            </a:r>
          </a:p>
          <a:p>
            <a:pPr lvl="2"/>
            <a:r>
              <a:rPr lang="en-US" noProof="0" dirty="0" smtClean="0">
                <a:sym typeface="Neutraface Text Book" charset="0"/>
              </a:rPr>
              <a:t>Third level</a:t>
            </a:r>
          </a:p>
          <a:p>
            <a:pPr lvl="3"/>
            <a:r>
              <a:rPr lang="en-US" noProof="0" dirty="0" smtClean="0">
                <a:sym typeface="Neutraface Text Book" charset="0"/>
              </a:rPr>
              <a:t>Fourth level</a:t>
            </a:r>
          </a:p>
          <a:p>
            <a:pPr lvl="4"/>
            <a:r>
              <a:rPr lang="en-US" noProof="0" dirty="0" smtClean="0">
                <a:sym typeface="Neutraface Text Book" charset="0"/>
              </a:rPr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73504" y="6076313"/>
            <a:ext cx="9216000" cy="390339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spcAft>
                <a:spcPts val="0"/>
              </a:spcAft>
              <a:defRPr sz="1200">
                <a:solidFill>
                  <a:srgbClr val="808080"/>
                </a:solidFill>
              </a:defRPr>
            </a:lvl1pPr>
          </a:lstStyle>
          <a:p>
            <a:pPr lvl="0"/>
            <a:endParaRPr lang="de-CH" dirty="0" smtClean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66000" y="0"/>
            <a:ext cx="1440000" cy="36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anchor="ctr">
            <a:noAutofit/>
          </a:bodyPr>
          <a:lstStyle>
            <a:lvl1pPr algn="r">
              <a:spcAft>
                <a:spcPts val="0"/>
              </a:spcAft>
              <a:defRPr sz="1600">
                <a:solidFill>
                  <a:srgbClr val="7F7F7F"/>
                </a:solidFill>
              </a:defRPr>
            </a:lvl1pPr>
          </a:lstStyle>
          <a:p>
            <a:pPr lvl="0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622802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743" y="367954"/>
            <a:ext cx="802781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4257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Neutraface Text Book" charset="0"/>
              </a:rPr>
              <a:t>Click to edit Master title style</a:t>
            </a:r>
            <a:endParaRPr lang="en-US" dirty="0">
              <a:sym typeface="Neutraface Text Book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9125" y="1556217"/>
            <a:ext cx="866775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6122" tIns="56122" rIns="98693" bIns="561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Neutraface Text Book" charset="0"/>
              </a:rPr>
              <a:t>Click to edit </a:t>
            </a:r>
            <a:r>
              <a:rPr lang="en-US" dirty="0" smtClean="0">
                <a:sym typeface="Neutraface Text Book" charset="0"/>
              </a:rPr>
              <a:t>Master </a:t>
            </a:r>
            <a:r>
              <a:rPr lang="en-US" dirty="0">
                <a:sym typeface="Neutraface Text Book" charset="0"/>
              </a:rPr>
              <a:t>text styles</a:t>
            </a:r>
          </a:p>
          <a:p>
            <a:pPr lvl="1"/>
            <a:r>
              <a:rPr lang="en-US" dirty="0">
                <a:sym typeface="Neutraface Text Book" charset="0"/>
              </a:rPr>
              <a:t>Second level</a:t>
            </a:r>
          </a:p>
          <a:p>
            <a:pPr lvl="2"/>
            <a:r>
              <a:rPr lang="en-US" dirty="0">
                <a:sym typeface="Neutraface Text Book" charset="0"/>
              </a:rPr>
              <a:t>Third level</a:t>
            </a:r>
          </a:p>
          <a:p>
            <a:pPr lvl="3"/>
            <a:r>
              <a:rPr lang="en-US" dirty="0">
                <a:sym typeface="Neutraface Text Book" charset="0"/>
              </a:rPr>
              <a:t>Fourth level</a:t>
            </a:r>
          </a:p>
          <a:p>
            <a:pPr lvl="4"/>
            <a:r>
              <a:rPr lang="en-US" dirty="0">
                <a:sym typeface="Neutraface Text Book" charset="0"/>
              </a:rPr>
              <a:t>Fifth </a:t>
            </a:r>
            <a:r>
              <a:rPr lang="en-US" dirty="0" smtClean="0">
                <a:sym typeface="Neutraface Text Book" charset="0"/>
              </a:rPr>
              <a:t>level</a:t>
            </a:r>
          </a:p>
          <a:p>
            <a:pPr lvl="4"/>
            <a:endParaRPr lang="en-US" dirty="0" smtClean="0">
              <a:sym typeface="Neutraface Text Book" charset="0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769425" y="332656"/>
            <a:ext cx="1152128" cy="547200"/>
          </a:xfrm>
          <a:prstGeom prst="rect">
            <a:avLst/>
          </a:prstGeom>
        </p:spPr>
        <p:txBody>
          <a:bodyPr wrap="none" lIns="91429" tIns="45715" rIns="91429" bIns="45715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1pPr>
            <a:lvl2pPr marL="336550" indent="1206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2pPr>
            <a:lvl3pPr marL="673100" indent="241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3pPr>
            <a:lvl4pPr marL="1009650" indent="3619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4pPr>
            <a:lvl5pPr marL="1346200" indent="482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5pPr>
            <a:lvl6pPr marL="2286000" algn="l" defTabSz="457200" rtl="0" eaLnBrk="1" latinLnBrk="0" hangingPunct="1"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6pPr>
            <a:lvl7pPr marL="2743200" algn="l" defTabSz="457200" rtl="0" eaLnBrk="1" latinLnBrk="0" hangingPunct="1"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7pPr>
            <a:lvl8pPr marL="3200400" algn="l" defTabSz="457200" rtl="0" eaLnBrk="1" latinLnBrk="0" hangingPunct="1"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8pPr>
            <a:lvl9pPr marL="3657600" algn="l" defTabSz="457200" rtl="0" eaLnBrk="1" latinLnBrk="0" hangingPunct="1">
              <a:defRPr kern="1200">
                <a:solidFill>
                  <a:srgbClr val="000000"/>
                </a:solidFill>
                <a:latin typeface="Neutraface Text Book" charset="0"/>
                <a:ea typeface="ヒラギノ角ゴ ProN W3" charset="0"/>
                <a:cs typeface="ヒラギノ角ゴ ProN W3" charset="0"/>
                <a:sym typeface="Neutraface Text Book" charset="0"/>
              </a:defRPr>
            </a:lvl9pPr>
          </a:lstStyle>
          <a:p>
            <a:pPr algn="r">
              <a:defRPr/>
            </a:pPr>
            <a:fld id="{0D1EF792-5AD6-EF4A-AB4F-5193F0DDAFEF}" type="slidenum">
              <a:rPr lang="en-US" sz="2800" b="1" smtClean="0">
                <a:solidFill>
                  <a:schemeClr val="bg2">
                    <a:lumMod val="20000"/>
                    <a:lumOff val="80000"/>
                  </a:schemeClr>
                </a:solidFill>
                <a:latin typeface="Source Sans Pro Semibold"/>
                <a:cs typeface="Source Sans Pro Semibold"/>
              </a:rPr>
              <a:pPr algn="r">
                <a:defRPr/>
              </a:pPr>
              <a:t>‹Nr.›</a:t>
            </a:fld>
            <a:endParaRPr lang="en-US" sz="2800" b="1" dirty="0">
              <a:solidFill>
                <a:schemeClr val="bg2">
                  <a:lumMod val="20000"/>
                  <a:lumOff val="80000"/>
                </a:schemeClr>
              </a:solidFill>
              <a:latin typeface="Source Sans Pro Semibold"/>
              <a:cs typeface="Source Sans Pro Semibold"/>
            </a:endParaRPr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0" y="6598800"/>
            <a:ext cx="9906000" cy="259200"/>
          </a:xfrm>
          <a:prstGeom prst="rect">
            <a:avLst/>
          </a:prstGeom>
          <a:solidFill>
            <a:srgbClr val="000000"/>
          </a:solidFill>
        </p:spPr>
        <p:txBody>
          <a:bodyPr lIns="91429" tIns="45715" rIns="91429" bIns="45715" anchor="b"/>
          <a:lstStyle>
            <a:lvl1pPr marL="0" indent="-185738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9B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1pPr>
            <a:lvl2pPr marL="0" indent="-185738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9B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2pPr>
            <a:lvl3pPr marL="0" indent="-22860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71F2E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3pPr>
            <a:lvl4pPr marL="0" indent="-22860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71F2E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4pPr>
            <a:lvl5pPr marL="0" indent="-228600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271F2E"/>
              </a:buClr>
              <a:buSzPct val="125000"/>
              <a:buFont typeface="Neutraface Text Book" charset="0"/>
              <a:buNone/>
              <a:defRPr sz="1800" b="0" i="0">
                <a:solidFill>
                  <a:srgbClr val="271F2E"/>
                </a:solidFill>
                <a:latin typeface="Neutraface Text Book"/>
                <a:ea typeface="+mn-ea"/>
                <a:cs typeface="Neutraface Text Book"/>
                <a:sym typeface="Neutraface Text Book" charset="0"/>
              </a:defRPr>
            </a:lvl5pPr>
            <a:lvl6pPr marL="336774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6pPr>
            <a:lvl7pPr marL="673547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7pPr>
            <a:lvl8pPr marL="1010321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8pPr>
            <a:lvl9pPr marL="1347094" algn="l" rtl="0" fontAlgn="base">
              <a:lnSpc>
                <a:spcPct val="80000"/>
              </a:lnSpc>
              <a:spcBef>
                <a:spcPts val="516"/>
              </a:spcBef>
              <a:spcAft>
                <a:spcPct val="0"/>
              </a:spcAft>
              <a:buClr>
                <a:srgbClr val="271F2E"/>
              </a:buClr>
              <a:buSzPct val="125000"/>
              <a:buFont typeface="Neutraface Text Book" charset="0"/>
              <a:buChar char="•"/>
              <a:defRPr sz="1000">
                <a:solidFill>
                  <a:srgbClr val="271F2E"/>
                </a:solidFill>
                <a:latin typeface="+mn-lt"/>
                <a:ea typeface="+mn-ea"/>
                <a:cs typeface="+mn-cs"/>
                <a:sym typeface="Neutraface Text Book" charset="0"/>
              </a:defRPr>
            </a:lvl9pPr>
          </a:lstStyle>
          <a:p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Neutraface Text Book" charset="0"/>
              <a:ea typeface="ヒラギノ角ゴ ProN W3" charset="0"/>
              <a:cs typeface="ヒラギノ角ゴ ProN W3" charset="0"/>
              <a:sym typeface="Neutraface Text Book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8" r:id="rId2"/>
    <p:sldLayoutId id="2147483938" r:id="rId3"/>
    <p:sldLayoutId id="2147483939" r:id="rId4"/>
    <p:sldLayoutId id="2147483940" r:id="rId5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41271" indent="-4127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800">
          <a:solidFill>
            <a:srgbClr val="00009B"/>
          </a:solidFill>
          <a:latin typeface="Source Sans Pro Semibold"/>
          <a:ea typeface="+mj-ea"/>
          <a:cs typeface="Source Sans Pro Semibold"/>
          <a:sym typeface="Neutraface Text Book" charset="0"/>
        </a:defRPr>
      </a:lvl1pPr>
      <a:lvl2pPr marL="41271" indent="-41271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Helvetica Neue" charset="0"/>
          <a:ea typeface="ヒラギノ角ゴ ProN W3" charset="0"/>
          <a:cs typeface="ヒラギノ角ゴ ProN W3" charset="0"/>
          <a:sym typeface="Neutraface Text Book" charset="0"/>
        </a:defRPr>
      </a:lvl2pPr>
      <a:lvl3pPr marL="41271" indent="-41271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Helvetica Neue" charset="0"/>
          <a:ea typeface="ヒラギノ角ゴ ProN W3" charset="0"/>
          <a:cs typeface="ヒラギノ角ゴ ProN W3" charset="0"/>
          <a:sym typeface="Neutraface Text Book" charset="0"/>
        </a:defRPr>
      </a:lvl3pPr>
      <a:lvl4pPr marL="41271" indent="-41271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Helvetica Neue" charset="0"/>
          <a:ea typeface="ヒラギノ角ゴ ProN W3" charset="0"/>
          <a:cs typeface="ヒラギノ角ゴ ProN W3" charset="0"/>
          <a:sym typeface="Neutraface Text Book" charset="0"/>
        </a:defRPr>
      </a:lvl4pPr>
      <a:lvl5pPr marL="41271" indent="-41271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Helvetica Neue" charset="0"/>
          <a:ea typeface="ヒラギノ角ゴ ProN W3" charset="0"/>
          <a:cs typeface="ヒラギノ角ゴ ProN W3" charset="0"/>
          <a:sym typeface="Neutraface Text Book" charset="0"/>
        </a:defRPr>
      </a:lvl5pPr>
      <a:lvl6pPr marL="378827" algn="l" rtl="0" fontAlgn="base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Neutraface Text Book" charset="0"/>
          <a:ea typeface="ヒラギノ角ゴ ProN W3" charset="0"/>
          <a:cs typeface="ヒラギノ角ゴ ProN W3" charset="0"/>
          <a:sym typeface="Neutraface Text Book" charset="0"/>
        </a:defRPr>
      </a:lvl6pPr>
      <a:lvl7pPr marL="715563" algn="l" rtl="0" fontAlgn="base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Neutraface Text Book" charset="0"/>
          <a:ea typeface="ヒラギノ角ゴ ProN W3" charset="0"/>
          <a:cs typeface="ヒラギノ角ゴ ProN W3" charset="0"/>
          <a:sym typeface="Neutraface Text Book" charset="0"/>
        </a:defRPr>
      </a:lvl7pPr>
      <a:lvl8pPr marL="1052298" algn="l" rtl="0" fontAlgn="base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Neutraface Text Book" charset="0"/>
          <a:ea typeface="ヒラギノ角ゴ ProN W3" charset="0"/>
          <a:cs typeface="ヒラギノ角ゴ ProN W3" charset="0"/>
          <a:sym typeface="Neutraface Text Book" charset="0"/>
        </a:defRPr>
      </a:lvl8pPr>
      <a:lvl9pPr marL="1389033" algn="l" rtl="0" fontAlgn="base">
        <a:lnSpc>
          <a:spcPct val="80000"/>
        </a:lnSpc>
        <a:spcBef>
          <a:spcPct val="0"/>
        </a:spcBef>
        <a:spcAft>
          <a:spcPct val="0"/>
        </a:spcAft>
        <a:defRPr sz="2300">
          <a:solidFill>
            <a:srgbClr val="00009B"/>
          </a:solidFill>
          <a:latin typeface="Neutraface Text Book" charset="0"/>
          <a:ea typeface="ヒラギノ角ゴ ProN W3" charset="0"/>
          <a:cs typeface="ヒラギノ角ゴ ProN W3" charset="0"/>
          <a:sym typeface="Neutraface Text Book" charset="0"/>
        </a:defRPr>
      </a:lvl9pPr>
    </p:titleStyle>
    <p:bodyStyle>
      <a:lvl1pPr marL="0" indent="-185717" algn="l" rtl="0" eaLnBrk="0" fontAlgn="base" hangingPunct="0">
        <a:lnSpc>
          <a:spcPct val="150000"/>
        </a:lnSpc>
        <a:spcBef>
          <a:spcPts val="600"/>
        </a:spcBef>
        <a:spcAft>
          <a:spcPts val="600"/>
        </a:spcAft>
        <a:buClr>
          <a:srgbClr val="00009B"/>
        </a:buClr>
        <a:buSzPct val="125000"/>
        <a:buFont typeface="Neutraface Text Book" charset="0"/>
        <a:buNone/>
        <a:defRPr sz="1800" b="0" i="0">
          <a:solidFill>
            <a:srgbClr val="271F2E"/>
          </a:solidFill>
          <a:latin typeface="Source Sans Pro Light"/>
          <a:ea typeface="+mn-ea"/>
          <a:cs typeface="Source Sans Pro Light"/>
          <a:sym typeface="Neutraface Text Book" charset="0"/>
        </a:defRPr>
      </a:lvl1pPr>
      <a:lvl2pPr marL="0" indent="-185717" algn="l" rtl="0" eaLnBrk="0" fontAlgn="base" hangingPunct="0">
        <a:lnSpc>
          <a:spcPct val="150000"/>
        </a:lnSpc>
        <a:spcBef>
          <a:spcPts val="600"/>
        </a:spcBef>
        <a:spcAft>
          <a:spcPts val="600"/>
        </a:spcAft>
        <a:buClr>
          <a:srgbClr val="00009B"/>
        </a:buClr>
        <a:buSzPct val="125000"/>
        <a:buFont typeface="Neutraface Text Book" charset="0"/>
        <a:buNone/>
        <a:defRPr sz="1800" b="0" i="0">
          <a:solidFill>
            <a:srgbClr val="271F2E"/>
          </a:solidFill>
          <a:latin typeface="Source Sans Pro Light"/>
          <a:ea typeface="+mn-ea"/>
          <a:cs typeface="Source Sans Pro Light"/>
          <a:sym typeface="Neutraface Text Book" charset="0"/>
        </a:defRPr>
      </a:lvl2pPr>
      <a:lvl3pPr marL="0" indent="-228574" algn="l" rtl="0" eaLnBrk="0" fontAlgn="base" hangingPunct="0">
        <a:lnSpc>
          <a:spcPct val="150000"/>
        </a:lnSpc>
        <a:spcBef>
          <a:spcPts val="600"/>
        </a:spcBef>
        <a:spcAft>
          <a:spcPts val="600"/>
        </a:spcAft>
        <a:buClr>
          <a:srgbClr val="271F2E"/>
        </a:buClr>
        <a:buSzPct val="125000"/>
        <a:buFont typeface="Neutraface Text Book" charset="0"/>
        <a:buNone/>
        <a:defRPr sz="1800" b="0" i="0">
          <a:solidFill>
            <a:srgbClr val="271F2E"/>
          </a:solidFill>
          <a:latin typeface="Source Sans Pro Light"/>
          <a:ea typeface="+mn-ea"/>
          <a:cs typeface="Source Sans Pro Light"/>
          <a:sym typeface="Neutraface Text Book" charset="0"/>
        </a:defRPr>
      </a:lvl3pPr>
      <a:lvl4pPr marL="0" indent="-228574" algn="l" rtl="0" eaLnBrk="0" fontAlgn="base" hangingPunct="0">
        <a:lnSpc>
          <a:spcPct val="150000"/>
        </a:lnSpc>
        <a:spcBef>
          <a:spcPts val="600"/>
        </a:spcBef>
        <a:spcAft>
          <a:spcPts val="600"/>
        </a:spcAft>
        <a:buClr>
          <a:srgbClr val="271F2E"/>
        </a:buClr>
        <a:buSzPct val="125000"/>
        <a:buFont typeface="Neutraface Text Book" charset="0"/>
        <a:buNone/>
        <a:defRPr sz="1800" b="0" i="0">
          <a:solidFill>
            <a:srgbClr val="271F2E"/>
          </a:solidFill>
          <a:latin typeface="Source Sans Pro Light"/>
          <a:ea typeface="+mn-ea"/>
          <a:cs typeface="Source Sans Pro Light"/>
          <a:sym typeface="Neutraface Text Book" charset="0"/>
        </a:defRPr>
      </a:lvl4pPr>
      <a:lvl5pPr marL="0" marR="0" indent="-228574" algn="l" defTabSz="914296" rtl="0" eaLnBrk="0" fontAlgn="base" latinLnBrk="0" hangingPunct="0">
        <a:lnSpc>
          <a:spcPct val="150000"/>
        </a:lnSpc>
        <a:spcBef>
          <a:spcPts val="600"/>
        </a:spcBef>
        <a:spcAft>
          <a:spcPts val="600"/>
        </a:spcAft>
        <a:buClr>
          <a:srgbClr val="271F2E"/>
        </a:buClr>
        <a:buSzPct val="125000"/>
        <a:buFont typeface="Neutraface Text Book" charset="0"/>
        <a:buNone/>
        <a:tabLst/>
        <a:defRPr sz="1800" b="0" i="0" baseline="0">
          <a:solidFill>
            <a:srgbClr val="271F2E"/>
          </a:solidFill>
          <a:latin typeface="Source Sans Pro Light"/>
          <a:ea typeface="+mn-ea"/>
          <a:cs typeface="Source Sans Pro Light"/>
          <a:sym typeface="Neutraface Text Book" charset="0"/>
        </a:defRPr>
      </a:lvl5pPr>
      <a:lvl6pPr marL="336736" algn="l" rtl="0" fontAlgn="base">
        <a:lnSpc>
          <a:spcPct val="80000"/>
        </a:lnSpc>
        <a:spcBef>
          <a:spcPts val="516"/>
        </a:spcBef>
        <a:spcAft>
          <a:spcPct val="0"/>
        </a:spcAft>
        <a:buClr>
          <a:srgbClr val="271F2E"/>
        </a:buClr>
        <a:buSzPct val="125000"/>
        <a:buFont typeface="Neutraface Text Book" charset="0"/>
        <a:buChar char="•"/>
        <a:defRPr sz="1100">
          <a:solidFill>
            <a:srgbClr val="271F2E"/>
          </a:solidFill>
          <a:latin typeface="+mn-lt"/>
          <a:ea typeface="+mn-ea"/>
          <a:cs typeface="+mn-cs"/>
          <a:sym typeface="Neutraface Text Book" charset="0"/>
        </a:defRPr>
      </a:lvl6pPr>
      <a:lvl7pPr marL="673471" algn="l" rtl="0" fontAlgn="base">
        <a:lnSpc>
          <a:spcPct val="80000"/>
        </a:lnSpc>
        <a:spcBef>
          <a:spcPts val="516"/>
        </a:spcBef>
        <a:spcAft>
          <a:spcPct val="0"/>
        </a:spcAft>
        <a:buClr>
          <a:srgbClr val="271F2E"/>
        </a:buClr>
        <a:buSzPct val="125000"/>
        <a:buFont typeface="Neutraface Text Book" charset="0"/>
        <a:buChar char="•"/>
        <a:defRPr sz="1100">
          <a:solidFill>
            <a:srgbClr val="271F2E"/>
          </a:solidFill>
          <a:latin typeface="+mn-lt"/>
          <a:ea typeface="+mn-ea"/>
          <a:cs typeface="+mn-cs"/>
          <a:sym typeface="Neutraface Text Book" charset="0"/>
        </a:defRPr>
      </a:lvl7pPr>
      <a:lvl8pPr marL="1010207" algn="l" rtl="0" fontAlgn="base">
        <a:lnSpc>
          <a:spcPct val="80000"/>
        </a:lnSpc>
        <a:spcBef>
          <a:spcPts val="516"/>
        </a:spcBef>
        <a:spcAft>
          <a:spcPct val="0"/>
        </a:spcAft>
        <a:buClr>
          <a:srgbClr val="271F2E"/>
        </a:buClr>
        <a:buSzPct val="125000"/>
        <a:buFont typeface="Neutraface Text Book" charset="0"/>
        <a:buChar char="•"/>
        <a:defRPr sz="1100">
          <a:solidFill>
            <a:srgbClr val="271F2E"/>
          </a:solidFill>
          <a:latin typeface="+mn-lt"/>
          <a:ea typeface="+mn-ea"/>
          <a:cs typeface="+mn-cs"/>
          <a:sym typeface="Neutraface Text Book" charset="0"/>
        </a:defRPr>
      </a:lvl8pPr>
      <a:lvl9pPr marL="1346941" algn="l" rtl="0" fontAlgn="base">
        <a:lnSpc>
          <a:spcPct val="80000"/>
        </a:lnSpc>
        <a:spcBef>
          <a:spcPts val="516"/>
        </a:spcBef>
        <a:spcAft>
          <a:spcPct val="0"/>
        </a:spcAft>
        <a:buClr>
          <a:srgbClr val="271F2E"/>
        </a:buClr>
        <a:buSzPct val="125000"/>
        <a:buFont typeface="Neutraface Text Book" charset="0"/>
        <a:buChar char="•"/>
        <a:defRPr sz="1100">
          <a:solidFill>
            <a:srgbClr val="271F2E"/>
          </a:solidFill>
          <a:latin typeface="+mn-lt"/>
          <a:ea typeface="+mn-ea"/>
          <a:cs typeface="+mn-cs"/>
          <a:sym typeface="Neutraface Text Book" charset="0"/>
        </a:defRPr>
      </a:lvl9pPr>
    </p:bodyStyle>
    <p:otherStyle>
      <a:defPPr>
        <a:defRPr lang="de-DE"/>
      </a:defPPr>
      <a:lvl1pPr marL="0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36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471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207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941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676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411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147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3882" algn="l" defTabSz="33673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512" y="1987700"/>
            <a:ext cx="9100873" cy="19453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Mapping customers</a:t>
            </a:r>
            <a:r>
              <a:rPr lang="en-US" dirty="0" smtClean="0">
                <a:latin typeface="Source Sans Pro Bold"/>
                <a:cs typeface="Source Sans Pro Bold"/>
              </a:rPr>
              <a:t/>
            </a:r>
            <a:br>
              <a:rPr lang="en-US" dirty="0" smtClean="0">
                <a:latin typeface="Source Sans Pro Bold"/>
                <a:cs typeface="Source Sans Pro Bold"/>
              </a:rPr>
            </a:br>
            <a:r>
              <a:rPr lang="en-US" sz="1800" dirty="0" smtClean="0">
                <a:latin typeface="Source Sans Pro Light" panose="020B0403030403020204" pitchFamily="34" charset="0"/>
              </a:rPr>
              <a:t>A guide to interactive thematic maps for marketing analytics</a:t>
            </a:r>
            <a:endParaRPr lang="en-US" sz="1800" dirty="0">
              <a:latin typeface="Source Sans Pro Light" panose="020B0403030403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andrea.bublitz@uzh.ch</a:t>
            </a:r>
          </a:p>
        </p:txBody>
      </p:sp>
      <p:sp>
        <p:nvSpPr>
          <p:cNvPr id="6" name="Rectangle 7"/>
          <p:cNvSpPr/>
          <p:nvPr>
            <p:custDataLst>
              <p:tags r:id="rId1"/>
            </p:custDataLst>
          </p:nvPr>
        </p:nvSpPr>
        <p:spPr bwMode="auto">
          <a:xfrm>
            <a:off x="0" y="6597352"/>
            <a:ext cx="9906000" cy="260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0" rIns="91429" bIns="4571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0"/>
                <a:cs typeface="Source Sans Pro"/>
              </a:rPr>
              <a:t>Mapping customers</a:t>
            </a:r>
            <a:endParaRPr lang="en-US" sz="1200" dirty="0">
              <a:solidFill>
                <a:schemeClr val="tx1"/>
              </a:solidFill>
              <a:latin typeface="Source Sans Pro Light" panose="020B0403030403020204" pitchFamily="34" charset="0"/>
              <a:cs typeface="Source Sans Pro"/>
            </a:endParaRPr>
          </a:p>
        </p:txBody>
      </p:sp>
      <p:sp>
        <p:nvSpPr>
          <p:cNvPr id="7" name="Rectangle 7"/>
          <p:cNvSpPr/>
          <p:nvPr>
            <p:custDataLst>
              <p:tags r:id="rId2"/>
            </p:custDataLst>
          </p:nvPr>
        </p:nvSpPr>
        <p:spPr bwMode="auto">
          <a:xfrm>
            <a:off x="5680248" y="6597352"/>
            <a:ext cx="4241304" cy="2606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0" rIns="91429" bIns="45715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0"/>
                <a:cs typeface="Source Sans Pro"/>
                <a:sym typeface="Monotype Sorts"/>
              </a:rPr>
              <a:t>S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0"/>
                <a:cs typeface="Source Sans Pro"/>
                <a:sym typeface="Monotype Sorts"/>
              </a:rPr>
              <a:t>alome 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0"/>
                <a:cs typeface="Source Sans Pro"/>
                <a:sym typeface="Monotype Sorts"/>
              </a:rPr>
              <a:t>Lang</a:t>
            </a:r>
            <a:endParaRPr lang="en-US" sz="1200" dirty="0">
              <a:solidFill>
                <a:schemeClr val="tx1"/>
              </a:solidFill>
              <a:latin typeface="Source Sans Pro Light" panose="020B0403030403020204" pitchFamily="34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844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Customers</a:t>
            </a:r>
            <a:r>
              <a:rPr lang="en-US" dirty="0" smtClean="0">
                <a:latin typeface="Source Sans Pro Semibold"/>
                <a:cs typeface="Source Sans Pro Semibold"/>
              </a:rPr>
              <a:t/>
            </a:r>
            <a:br>
              <a:rPr lang="en-US" dirty="0" smtClean="0">
                <a:latin typeface="Source Sans Pro Semibold"/>
                <a:cs typeface="Source Sans Pro Semibold"/>
              </a:rPr>
            </a:br>
            <a:r>
              <a:rPr lang="en-US" b="1" dirty="0" smtClean="0">
                <a:latin typeface="Source Sans Pro Semibold"/>
                <a:cs typeface="Source Sans Pro Semibold"/>
              </a:rPr>
              <a:t>Agenda</a:t>
            </a:r>
            <a:endParaRPr lang="en-US" b="1" dirty="0"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64803"/>
            <a:ext cx="8667750" cy="438447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Monotype Sorts"/>
              </a:rPr>
              <a:t>	</a:t>
            </a:r>
            <a:r>
              <a:rPr lang="en-US" dirty="0">
                <a:sym typeface="Monotype Sorts"/>
              </a:rPr>
              <a:t>  Research Question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	  </a:t>
            </a:r>
            <a:r>
              <a:rPr lang="en-US" dirty="0"/>
              <a:t>Introduction to Mapping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latin typeface="Source Sans Pro Bold" panose="020B0703030403020204" pitchFamily="34" charset="0"/>
                <a:sym typeface="Monotype Sorts"/>
              </a:rPr>
              <a:t>	</a:t>
            </a:r>
            <a:r>
              <a:rPr lang="en-US" dirty="0">
                <a:latin typeface="Source Sans Pro Bold" panose="020B0703030403020204" pitchFamily="34" charset="0"/>
              </a:rPr>
              <a:t>Data Screening &amp; Descriptives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 smtClean="0"/>
              <a:t>§	</a:t>
            </a:r>
            <a:r>
              <a:rPr lang="en-US" dirty="0"/>
              <a:t>Implementation in 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r>
              <a:rPr lang="en-US" dirty="0" smtClean="0">
                <a:sym typeface="Monotype Sorts"/>
              </a:rPr>
              <a:t>Summary</a:t>
            </a:r>
            <a:endParaRPr lang="en-US" dirty="0">
              <a:sym typeface="Monotype Sort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de-CH" dirty="0" smtClean="0">
                <a:latin typeface="Source Sans Pro Light" panose="020B0403030403020204" pitchFamily="34" charset="0"/>
              </a:rPr>
              <a:t>	References</a:t>
            </a:r>
            <a:endParaRPr lang="en-US" dirty="0" smtClean="0">
              <a:latin typeface="Source Sans Pro Light" panose="020B04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sz="2200" dirty="0">
                <a:sym typeface="Monotype Sorts"/>
              </a:rPr>
              <a:t>	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en-US" sz="2300" dirty="0">
              <a:latin typeface="Source Sans Pro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Outline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19125" y="2115750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2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16810" y="1700808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1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619125" y="294599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4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1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Data Screening &amp; Descriptives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3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>
            <a:off x="619125" y="253597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3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18904" y="3356992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5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618872" y="3777213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6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avoid pitfall I, we carefully screen the data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Screening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739763"/>
              </p:ext>
            </p:extLst>
          </p:nvPr>
        </p:nvGraphicFramePr>
        <p:xfrm>
          <a:off x="619125" y="1555750"/>
          <a:ext cx="8726362" cy="31157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73992"/>
                <a:gridCol w="1273992"/>
                <a:gridCol w="1385600"/>
                <a:gridCol w="1217256"/>
                <a:gridCol w="1029986"/>
                <a:gridCol w="1404526"/>
                <a:gridCol w="1141010"/>
              </a:tblGrid>
              <a:tr h="368422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Source Sans Pro Light"/>
                        </a:rPr>
                        <a:t>Data Set</a:t>
                      </a:r>
                      <a:endParaRPr lang="en-GB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Variable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Measurement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200" noProof="0" dirty="0">
                        <a:latin typeface="Source Sans Pro Light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200" noProof="0" dirty="0">
                        <a:latin typeface="Source Sans Pro Light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Descriptive Statistics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200" noProof="0" dirty="0"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Range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Type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No. cases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No. missing values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Mean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l" defTabSz="336736" rtl="0" eaLnBrk="1" latinLnBrk="0" hangingPunct="1"/>
                      <a:r>
                        <a:rPr lang="en-GB" sz="1200" kern="120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Customer data</a:t>
                      </a:r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Customer</a:t>
                      </a:r>
                      <a:r>
                        <a:rPr lang="en-US" sz="1200" baseline="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 ID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3493-902016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Integer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156321</a:t>
                      </a:r>
                      <a:endParaRPr lang="en-US" sz="1200" noProof="0" dirty="0" smtClean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0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-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l" defTabSz="336736" rtl="0" eaLnBrk="1" latinLnBrk="0" hangingPunct="1"/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noProof="0" dirty="0" err="1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AggPurchase</a:t>
                      </a:r>
                      <a:endParaRPr lang="en-GB" sz="1200" noProof="0" dirty="0" smtClean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0-394882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Numeric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156321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0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8983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l" defTabSz="336736" rtl="0" eaLnBrk="1" latinLnBrk="0" hangingPunct="1"/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PLZ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1000-9658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Integer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156321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1518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-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l" defTabSz="336736" rtl="0" eaLnBrk="1" latinLnBrk="0" hangingPunct="1"/>
                      <a:endParaRPr lang="en-GB" sz="1200" kern="120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City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-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Character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156321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1518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-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l" defTabSz="336736" rtl="0" eaLnBrk="1" latinLnBrk="0" hangingPunct="1"/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noProof="0" dirty="0" smtClean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noProof="0" dirty="0" smtClean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 rowSpan="2">
                  <a:txBody>
                    <a:bodyPr/>
                    <a:lstStyle/>
                    <a:p>
                      <a:pPr marL="0" algn="l" defTabSz="336736" rtl="0" eaLnBrk="1" latinLnBrk="0" hangingPunct="1"/>
                      <a:r>
                        <a:rPr lang="en-GB" sz="1200" kern="120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Population statistics</a:t>
                      </a:r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PLZ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1000-9658 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Integer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3189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0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-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 vMerge="1">
                  <a:txBody>
                    <a:bodyPr/>
                    <a:lstStyle/>
                    <a:p>
                      <a:pPr marL="0" algn="l" defTabSz="336736" rtl="0" eaLnBrk="1" latinLnBrk="0" hangingPunct="1"/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Total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1-38904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Integer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3189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0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2583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l" defTabSz="336736" rtl="0" eaLnBrk="1" latinLnBrk="0" hangingPunct="1"/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…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noProof="0" dirty="0" smtClean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Gruppieren 11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5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Data Screening &amp; Descriptives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6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4" name="Ellipse 13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3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0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most ZIP code areas, the retailer reaches less than 4% of the population 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Screening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46" y="1601529"/>
            <a:ext cx="7670308" cy="4293117"/>
          </a:xfrm>
        </p:spPr>
      </p:pic>
      <p:sp>
        <p:nvSpPr>
          <p:cNvPr id="13" name="Rounded Rectangular Callout 7"/>
          <p:cNvSpPr/>
          <p:nvPr>
            <p:custDataLst>
              <p:tags r:id="rId1"/>
            </p:custDataLst>
          </p:nvPr>
        </p:nvSpPr>
        <p:spPr bwMode="auto">
          <a:xfrm>
            <a:off x="2360712" y="1602858"/>
            <a:ext cx="1152128" cy="488697"/>
          </a:xfrm>
          <a:prstGeom prst="wedgeRoundRectCallout">
            <a:avLst>
              <a:gd name="adj1" fmla="val 19163"/>
              <a:gd name="adj2" fmla="val 81959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US" sz="1200" dirty="0" smtClean="0">
                <a:latin typeface="Source Sans Pro Light"/>
                <a:cs typeface="Source Sans Pro Light"/>
              </a:rPr>
              <a:t>Mean </a:t>
            </a:r>
            <a:r>
              <a:rPr lang="en-US" sz="1200" dirty="0">
                <a:latin typeface="Source Sans Pro Light"/>
                <a:cs typeface="Source Sans Pro Light"/>
              </a:rPr>
              <a:t>= 0.0176</a:t>
            </a:r>
            <a:endParaRPr lang="en-US" sz="1200" dirty="0" smtClean="0">
              <a:latin typeface="Source Sans Pro Light"/>
              <a:cs typeface="Source Sans Pro Light"/>
            </a:endParaRPr>
          </a:p>
        </p:txBody>
      </p:sp>
      <p:graphicFrame>
        <p:nvGraphicFramePr>
          <p:cNvPr id="14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62873"/>
              </p:ext>
            </p:extLst>
          </p:nvPr>
        </p:nvGraphicFramePr>
        <p:xfrm>
          <a:off x="-19044" y="5924136"/>
          <a:ext cx="9274871" cy="5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8626799"/>
              </a:tblGrid>
              <a:tr h="504032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500" noProof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  <a:sym typeface="Wingdings 3"/>
                        </a:rPr>
                        <a:t></a:t>
                      </a:r>
                      <a:endParaRPr lang="en-US" sz="2500" noProof="0" dirty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</a:rPr>
                        <a:t>This</a:t>
                      </a:r>
                      <a:r>
                        <a:rPr lang="en-US" sz="1800" b="0" baseline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</a:rPr>
                        <a:t> is the variable of interest for the maps: number of customers weighted by population</a:t>
                      </a:r>
                      <a:endParaRPr lang="en-US" sz="1800" b="0" dirty="0" smtClean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pSp>
        <p:nvGrpSpPr>
          <p:cNvPr id="12" name="Gruppieren 11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7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Data Screening &amp; Descriptives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8" name="Rectangle 7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6" name="Ellipse 15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3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0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Customers</a:t>
            </a:r>
            <a:r>
              <a:rPr lang="en-US" dirty="0" smtClean="0">
                <a:latin typeface="Source Sans Pro Semibold"/>
                <a:cs typeface="Source Sans Pro Semibold"/>
              </a:rPr>
              <a:t/>
            </a:r>
            <a:br>
              <a:rPr lang="en-US" dirty="0" smtClean="0">
                <a:latin typeface="Source Sans Pro Semibold"/>
                <a:cs typeface="Source Sans Pro Semibold"/>
              </a:rPr>
            </a:br>
            <a:r>
              <a:rPr lang="en-US" b="1" dirty="0" smtClean="0">
                <a:latin typeface="Source Sans Pro Semibold"/>
                <a:cs typeface="Source Sans Pro Semibold"/>
              </a:rPr>
              <a:t>Agenda</a:t>
            </a:r>
            <a:endParaRPr lang="en-US" b="1" dirty="0"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64803"/>
            <a:ext cx="8667750" cy="438447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Monotype Sorts"/>
              </a:rPr>
              <a:t>	</a:t>
            </a:r>
            <a:r>
              <a:rPr lang="en-US" dirty="0">
                <a:sym typeface="Monotype Sorts"/>
              </a:rPr>
              <a:t>  Research Question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	  </a:t>
            </a:r>
            <a:r>
              <a:rPr lang="en-US" dirty="0"/>
              <a:t>Introduction to Mapping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latin typeface="Source Sans Pro Bold" panose="020B0703030403020204" pitchFamily="34" charset="0"/>
                <a:sym typeface="Monotype Sorts"/>
              </a:rPr>
              <a:t>	</a:t>
            </a:r>
            <a:r>
              <a:rPr lang="en-US" dirty="0"/>
              <a:t>Data Screening &amp; Descriptives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 smtClean="0"/>
              <a:t>§	</a:t>
            </a:r>
            <a:r>
              <a:rPr lang="en-US" dirty="0">
                <a:latin typeface="Source Sans Pro Bold" panose="020B0703030403020204" pitchFamily="34" charset="0"/>
              </a:rPr>
              <a:t>Implementation in 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r>
              <a:rPr lang="en-US" dirty="0" smtClean="0">
                <a:sym typeface="Monotype Sorts"/>
              </a:rPr>
              <a:t>Summary</a:t>
            </a:r>
            <a:endParaRPr lang="en-US" dirty="0">
              <a:sym typeface="Monotype Sort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de-CH" dirty="0" smtClean="0">
                <a:latin typeface="Source Sans Pro Light" panose="020B0403030403020204" pitchFamily="34" charset="0"/>
              </a:rPr>
              <a:t>	References</a:t>
            </a:r>
            <a:endParaRPr lang="en-US" dirty="0" smtClean="0">
              <a:latin typeface="Source Sans Pro Light" panose="020B04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sz="2200" dirty="0">
                <a:sym typeface="Monotype Sorts"/>
              </a:rPr>
              <a:t>	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en-US" sz="2300" dirty="0">
              <a:latin typeface="Source Sans Pro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Outline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19125" y="2115750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2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16810" y="1700808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1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619125" y="294599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4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1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Implementation in R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4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>
            <a:off x="619125" y="253597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3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18904" y="3356992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5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618872" y="3777213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6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If you remember anything of this presentation, it should be these two points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There are two lines of code that may cost you an awful lot of time when dealing with maps</a:t>
            </a:r>
          </a:p>
          <a:p>
            <a:pPr lvl="1"/>
            <a:r>
              <a:rPr lang="en-GB" dirty="0" smtClean="0"/>
              <a:t>About merging attributes to shapefiles: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Don’t touch the polygons!</a:t>
            </a:r>
          </a:p>
          <a:p>
            <a:pPr lvl="1"/>
            <a:r>
              <a:rPr lang="en-GB" dirty="0" smtClean="0"/>
              <a:t>If you want to plot your map on a base map to enable zoom and interactive features: </a:t>
            </a:r>
            <a:r>
              <a:rPr lang="en-GB" dirty="0">
                <a:latin typeface="Source Sans Pro Bold" panose="020B0604020202020204" charset="0"/>
                <a:cs typeface="Source Sans Pro Bold" panose="020B0604020202020204" charset="0"/>
              </a:rPr>
              <a:t>C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heck the Coordinate Reference Systems (CSR) of the maps!</a:t>
            </a:r>
          </a:p>
          <a:p>
            <a:pPr lvl="1"/>
            <a:endParaRPr lang="en-GB" dirty="0" smtClean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Implementation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9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Implementation in R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8" name="Ellipse 7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3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3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the map for the number of customers  weighted by population density…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Maps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8" name="Gruppieren 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0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Implementation in R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1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9" name="Ellipse 8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3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06" y="1556792"/>
            <a:ext cx="8074789" cy="50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…and it has pop ups and a zoom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Maps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8" name="Gruppieren 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0" name="Rectangle 7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Implementation in R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1" name="Rectangle 7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9" name="Ellipse 8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3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65" y="1502425"/>
            <a:ext cx="6783670" cy="4492976"/>
          </a:xfrm>
          <a:prstGeom prst="rect">
            <a:avLst/>
          </a:prstGeom>
        </p:spPr>
      </p:pic>
      <p:sp>
        <p:nvSpPr>
          <p:cNvPr id="12" name="Rounded Rectangular Callout 7"/>
          <p:cNvSpPr/>
          <p:nvPr>
            <p:custDataLst>
              <p:tags r:id="rId1"/>
            </p:custDataLst>
          </p:nvPr>
        </p:nvSpPr>
        <p:spPr bwMode="auto">
          <a:xfrm>
            <a:off x="20443" y="2060848"/>
            <a:ext cx="1548182" cy="761830"/>
          </a:xfrm>
          <a:prstGeom prst="wedgeRoundRectCallout">
            <a:avLst>
              <a:gd name="adj1" fmla="val 51634"/>
              <a:gd name="adj2" fmla="val -89435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GB" sz="1200" dirty="0" smtClean="0">
                <a:latin typeface="Source Sans Pro Light"/>
                <a:cs typeface="Source Sans Pro Light"/>
              </a:rPr>
              <a:t>Zoom in and profit from all features of OSM</a:t>
            </a:r>
            <a:endParaRPr lang="en-GB" sz="1200" dirty="0">
              <a:latin typeface="Source Sans Pro Light"/>
              <a:cs typeface="Source Sans Pro Light"/>
            </a:endParaRPr>
          </a:p>
        </p:txBody>
      </p:sp>
      <p:sp>
        <p:nvSpPr>
          <p:cNvPr id="13" name="Rounded Rectangular Callout 7"/>
          <p:cNvSpPr/>
          <p:nvPr>
            <p:custDataLst>
              <p:tags r:id="rId2"/>
            </p:custDataLst>
          </p:nvPr>
        </p:nvSpPr>
        <p:spPr bwMode="auto">
          <a:xfrm>
            <a:off x="5493050" y="740595"/>
            <a:ext cx="1548182" cy="761830"/>
          </a:xfrm>
          <a:prstGeom prst="wedgeRoundRectCallout">
            <a:avLst>
              <a:gd name="adj1" fmla="val -128198"/>
              <a:gd name="adj2" fmla="val 306474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GB" sz="1200" dirty="0" smtClean="0">
                <a:latin typeface="Source Sans Pro Light"/>
                <a:cs typeface="Source Sans Pro Light"/>
              </a:rPr>
              <a:t>Click on a ZIP code area to get more information</a:t>
            </a:r>
            <a:endParaRPr lang="en-GB" sz="1200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45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Customers</a:t>
            </a:r>
            <a:r>
              <a:rPr lang="en-US" dirty="0" smtClean="0">
                <a:latin typeface="Source Sans Pro Semibold"/>
                <a:cs typeface="Source Sans Pro Semibold"/>
              </a:rPr>
              <a:t/>
            </a:r>
            <a:br>
              <a:rPr lang="en-US" dirty="0" smtClean="0">
                <a:latin typeface="Source Sans Pro Semibold"/>
                <a:cs typeface="Source Sans Pro Semibold"/>
              </a:rPr>
            </a:br>
            <a:r>
              <a:rPr lang="en-US" b="1" dirty="0" smtClean="0">
                <a:latin typeface="Source Sans Pro Semibold"/>
                <a:cs typeface="Source Sans Pro Semibold"/>
              </a:rPr>
              <a:t>Agenda</a:t>
            </a:r>
            <a:endParaRPr lang="en-US" b="1" dirty="0"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64803"/>
            <a:ext cx="8667750" cy="438447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Monotype Sorts"/>
              </a:rPr>
              <a:t>	</a:t>
            </a:r>
            <a:r>
              <a:rPr lang="en-US" dirty="0">
                <a:sym typeface="Monotype Sorts"/>
              </a:rPr>
              <a:t>  Research Question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	  </a:t>
            </a:r>
            <a:r>
              <a:rPr lang="en-US" dirty="0"/>
              <a:t>Introduction to Mapping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latin typeface="Source Sans Pro Bold" panose="020B0703030403020204" pitchFamily="34" charset="0"/>
                <a:sym typeface="Monotype Sorts"/>
              </a:rPr>
              <a:t>	</a:t>
            </a:r>
            <a:r>
              <a:rPr lang="en-US" dirty="0"/>
              <a:t>Data Screening &amp; Descriptives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 smtClean="0"/>
              <a:t>§	</a:t>
            </a:r>
            <a:r>
              <a:rPr lang="en-US" dirty="0"/>
              <a:t>Implementation in 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r>
              <a:rPr lang="en-US" dirty="0">
                <a:latin typeface="Source Sans Pro Bold" panose="020B0703030403020204" pitchFamily="34" charset="0"/>
                <a:sym typeface="Monotype Sorts"/>
              </a:rPr>
              <a:t>Summary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de-CH" dirty="0" smtClean="0">
                <a:latin typeface="Source Sans Pro Light" panose="020B0403030403020204" pitchFamily="34" charset="0"/>
              </a:rPr>
              <a:t>	References</a:t>
            </a:r>
            <a:endParaRPr lang="en-US" dirty="0" smtClean="0">
              <a:latin typeface="Source Sans Pro Light" panose="020B04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sz="2200" dirty="0">
                <a:sym typeface="Monotype Sorts"/>
              </a:rPr>
              <a:t>	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en-US" sz="2300" dirty="0">
              <a:latin typeface="Source Sans Pro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Outline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19125" y="2115750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2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16810" y="1700808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1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619125" y="294599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4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1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Summary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5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>
            <a:off x="619125" y="253597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3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18904" y="3356992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5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618872" y="3777213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6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Maps may not always be more useful, but they are pretty…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practice, many analytical questions can be answered with histograms and scatter plots just as well as with a map.</a:t>
            </a:r>
          </a:p>
          <a:p>
            <a:r>
              <a:rPr lang="en-GB" dirty="0" smtClean="0"/>
              <a:t>If you decide to visualize your data on a map nevertheless, be aware that</a:t>
            </a:r>
          </a:p>
          <a:p>
            <a:pPr lvl="1"/>
            <a:r>
              <a:rPr lang="en-GB" dirty="0" smtClean="0">
                <a:latin typeface="Source Sans Pro Light" panose="020B0604020202020204" charset="0"/>
              </a:rPr>
              <a:t> </a:t>
            </a:r>
            <a:r>
              <a:rPr lang="en-GB" dirty="0" smtClean="0">
                <a:latin typeface="Source Sans Pro Bold" panose="020B0604020202020204" charset="0"/>
              </a:rPr>
              <a:t>Maps </a:t>
            </a:r>
            <a:r>
              <a:rPr lang="en-GB" dirty="0">
                <a:latin typeface="Source Sans Pro Bold" panose="020B0604020202020204" charset="0"/>
              </a:rPr>
              <a:t>are not a shortcut </a:t>
            </a:r>
            <a:r>
              <a:rPr lang="en-GB" dirty="0"/>
              <a:t>in your data screening process</a:t>
            </a:r>
          </a:p>
          <a:p>
            <a:pPr lvl="1"/>
            <a:r>
              <a:rPr lang="en-GB" dirty="0" smtClean="0"/>
              <a:t>Often, you need to </a:t>
            </a:r>
            <a:r>
              <a:rPr lang="en-GB" dirty="0" smtClean="0">
                <a:latin typeface="Source Sans Pro Bold" panose="020B0604020202020204" charset="0"/>
              </a:rPr>
              <a:t>weight values by population </a:t>
            </a:r>
            <a:r>
              <a:rPr lang="en-GB" dirty="0" smtClean="0"/>
              <a:t>to answer </a:t>
            </a:r>
            <a:r>
              <a:rPr lang="en-GB" dirty="0"/>
              <a:t>the right </a:t>
            </a:r>
            <a:r>
              <a:rPr lang="en-GB" dirty="0" smtClean="0"/>
              <a:t>question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Summary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92495"/>
              </p:ext>
            </p:extLst>
          </p:nvPr>
        </p:nvGraphicFramePr>
        <p:xfrm>
          <a:off x="-15552" y="5301208"/>
          <a:ext cx="9274871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8626799"/>
              </a:tblGrid>
              <a:tr h="864096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500" noProof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  <a:sym typeface="Wingdings 3"/>
                        </a:rPr>
                        <a:t></a:t>
                      </a:r>
                      <a:endParaRPr lang="en-US" sz="2500" noProof="0" dirty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7F7F7F"/>
                          </a:solidFill>
                          <a:latin typeface="Source Sans Pro Light" panose="020B0604020202020204" charset="0"/>
                          <a:cs typeface="Source Sans Pro Light" panose="020B0604020202020204" charset="0"/>
                        </a:rPr>
                        <a:t>Once</a:t>
                      </a:r>
                      <a:r>
                        <a:rPr lang="en-US" sz="1800" b="0" baseline="0" dirty="0" smtClean="0">
                          <a:solidFill>
                            <a:srgbClr val="7F7F7F"/>
                          </a:solidFill>
                          <a:latin typeface="Source Sans Pro Light" panose="020B0604020202020204" charset="0"/>
                          <a:cs typeface="Source Sans Pro Light" panose="020B0604020202020204" charset="0"/>
                        </a:rPr>
                        <a:t> you have tackled how spatial data objects work, R offers so much flexibility in drawing maps (not comparable to Stata for example). Even if a histogram answers the question as well as a map,  the maps are definitely more impressive…</a:t>
                      </a:r>
                      <a:endParaRPr lang="en-US" sz="1800" b="0" dirty="0" smtClean="0">
                        <a:solidFill>
                          <a:srgbClr val="7F7F7F"/>
                        </a:solidFill>
                        <a:latin typeface="Source Sans Pro Light" panose="020B0604020202020204" charset="0"/>
                        <a:cs typeface="Source Sans Pro Light" panose="020B0604020202020204" charset="0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pSp>
        <p:nvGrpSpPr>
          <p:cNvPr id="12" name="Gruppieren 11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5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Summary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6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4" name="Ellipse 13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5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7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Customers</a:t>
            </a:r>
            <a:r>
              <a:rPr lang="en-US" dirty="0" smtClean="0">
                <a:latin typeface="Source Sans Pro Semibold"/>
                <a:cs typeface="Source Sans Pro Semibold"/>
              </a:rPr>
              <a:t/>
            </a:r>
            <a:br>
              <a:rPr lang="en-US" dirty="0" smtClean="0">
                <a:latin typeface="Source Sans Pro Semibold"/>
                <a:cs typeface="Source Sans Pro Semibold"/>
              </a:rPr>
            </a:br>
            <a:r>
              <a:rPr lang="en-US" b="1" dirty="0" smtClean="0">
                <a:latin typeface="Source Sans Pro Semibold"/>
                <a:cs typeface="Source Sans Pro Semibold"/>
              </a:rPr>
              <a:t>Agenda</a:t>
            </a:r>
            <a:endParaRPr lang="en-US" b="1" dirty="0"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64803"/>
            <a:ext cx="8667750" cy="438447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Monotype Sorts"/>
              </a:rPr>
              <a:t>	</a:t>
            </a:r>
            <a:r>
              <a:rPr lang="en-US" dirty="0">
                <a:sym typeface="Monotype Sorts"/>
              </a:rPr>
              <a:t>  Research Question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	  </a:t>
            </a:r>
            <a:r>
              <a:rPr lang="en-US" dirty="0"/>
              <a:t>Introduction to Mapping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latin typeface="Source Sans Pro Bold" panose="020B0703030403020204" pitchFamily="34" charset="0"/>
                <a:sym typeface="Monotype Sorts"/>
              </a:rPr>
              <a:t>	</a:t>
            </a:r>
            <a:r>
              <a:rPr lang="en-US" dirty="0"/>
              <a:t>Data Screening &amp; Descriptives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 smtClean="0"/>
              <a:t>§	</a:t>
            </a:r>
            <a:r>
              <a:rPr lang="en-US" dirty="0"/>
              <a:t>Implementation in 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Summary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de-CH" dirty="0" smtClean="0">
                <a:latin typeface="Source Sans Pro Light" panose="020B0403030403020204" pitchFamily="34" charset="0"/>
              </a:rPr>
              <a:t>	</a:t>
            </a:r>
            <a:r>
              <a:rPr lang="de-CH" dirty="0">
                <a:latin typeface="Source Sans Pro Bold" panose="020B0703030403020204" pitchFamily="34" charset="0"/>
              </a:rPr>
              <a:t>References</a:t>
            </a:r>
            <a:endParaRPr lang="en-US" dirty="0">
              <a:latin typeface="Source Sans Pro Bold" panose="020B07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sz="2200" dirty="0">
                <a:sym typeface="Monotype Sorts"/>
              </a:rPr>
              <a:t>	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en-US" sz="2300" dirty="0">
              <a:latin typeface="Source Sans Pro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Outline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19125" y="2115750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2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16810" y="1700808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1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619125" y="294599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4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1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References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6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>
            <a:off x="619125" y="253597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3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18904" y="3356992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5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618872" y="3777213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6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Customers</a:t>
            </a:r>
            <a:r>
              <a:rPr lang="en-US" dirty="0" smtClean="0">
                <a:latin typeface="Source Sans Pro Semibold"/>
                <a:cs typeface="Source Sans Pro Semibold"/>
              </a:rPr>
              <a:t/>
            </a:r>
            <a:br>
              <a:rPr lang="en-US" dirty="0" smtClean="0">
                <a:latin typeface="Source Sans Pro Semibold"/>
                <a:cs typeface="Source Sans Pro Semibold"/>
              </a:rPr>
            </a:br>
            <a:r>
              <a:rPr lang="en-US" b="1" dirty="0" smtClean="0">
                <a:latin typeface="Source Sans Pro Semibold"/>
                <a:cs typeface="Source Sans Pro Semibold"/>
              </a:rPr>
              <a:t>Agenda</a:t>
            </a:r>
            <a:endParaRPr lang="en-US" b="1" dirty="0"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64803"/>
            <a:ext cx="8667750" cy="438447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Monotype Sorts"/>
              </a:rPr>
              <a:t>	</a:t>
            </a:r>
            <a:r>
              <a:rPr lang="en-US" dirty="0">
                <a:latin typeface="Source Sans Pro Bold" panose="020B0703030403020204" pitchFamily="34" charset="0"/>
                <a:sym typeface="Monotype Sorts"/>
              </a:rPr>
              <a:t>  </a:t>
            </a: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Research Question</a:t>
            </a:r>
            <a:endParaRPr lang="en-US" dirty="0">
              <a:latin typeface="Source Sans Pro Bold" panose="020B0703030403020204" pitchFamily="34" charset="0"/>
              <a:sym typeface="Monotype Sort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	  </a:t>
            </a:r>
            <a:r>
              <a:rPr lang="en-US" dirty="0"/>
              <a:t>Introduction to Mapping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latin typeface="Source Sans Pro Bold" panose="020B0703030403020204" pitchFamily="34" charset="0"/>
                <a:sym typeface="Monotype Sorts"/>
              </a:rPr>
              <a:t>	</a:t>
            </a:r>
            <a:r>
              <a:rPr lang="en-US" dirty="0"/>
              <a:t>Data </a:t>
            </a:r>
            <a:r>
              <a:rPr lang="en-US" dirty="0" smtClean="0"/>
              <a:t>Screening &amp; Descriptives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 smtClean="0"/>
              <a:t>§	</a:t>
            </a:r>
            <a:r>
              <a:rPr lang="en-US" dirty="0"/>
              <a:t>Implementation in 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r>
              <a:rPr lang="en-US" dirty="0" smtClean="0">
                <a:sym typeface="Monotype Sorts"/>
              </a:rPr>
              <a:t>Summary</a:t>
            </a:r>
            <a:endParaRPr lang="en-US" dirty="0">
              <a:sym typeface="Monotype Sort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de-CH" dirty="0" smtClean="0">
                <a:latin typeface="Source Sans Pro Light" panose="020B0403030403020204" pitchFamily="34" charset="0"/>
              </a:rPr>
              <a:t>	References</a:t>
            </a:r>
            <a:endParaRPr lang="en-US" dirty="0" smtClean="0">
              <a:latin typeface="Source Sans Pro Light" panose="020B04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sz="2200" dirty="0">
                <a:sym typeface="Monotype Sorts"/>
              </a:rPr>
              <a:t>	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en-US" sz="2300" dirty="0">
              <a:latin typeface="Source Sans Pro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Outline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19125" y="2115750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2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16810" y="1700808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1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619125" y="294599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4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1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Research Question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1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>
            <a:off x="619125" y="253597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3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18904" y="3356992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5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618872" y="3777213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6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solidFill>
            <a:srgbClr val="E6E6E6"/>
          </a:solidFill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References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43684" y="367479"/>
            <a:ext cx="8027813" cy="571500"/>
          </a:xfrm>
        </p:spPr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11" name="Inhaltsplatzhalter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5367" y="1556415"/>
            <a:ext cx="8682566" cy="43844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 err="1"/>
              <a:t>Brunsdon</a:t>
            </a:r>
            <a:r>
              <a:rPr lang="en-GB" sz="1600" dirty="0"/>
              <a:t>, Chris, and Lex Comber. </a:t>
            </a:r>
            <a:r>
              <a:rPr lang="en-GB" sz="1600" i="1" dirty="0"/>
              <a:t>An Introduction to R for Spatial Analysis Et Mapping</a:t>
            </a:r>
            <a:r>
              <a:rPr lang="en-GB" sz="1600" dirty="0"/>
              <a:t>. London: Sage, 2015</a:t>
            </a:r>
            <a:r>
              <a:rPr lang="en-GB" sz="1600" dirty="0" smtClean="0"/>
              <a:t>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GB" sz="1600" dirty="0" smtClean="0"/>
              <a:t>Campo</a:t>
            </a:r>
            <a:r>
              <a:rPr lang="en-GB" sz="1600" dirty="0"/>
              <a:t>, K., </a:t>
            </a:r>
            <a:r>
              <a:rPr lang="en-GB" sz="1600" dirty="0" err="1"/>
              <a:t>Gijsbrechts</a:t>
            </a:r>
            <a:r>
              <a:rPr lang="en-GB" sz="1600" dirty="0"/>
              <a:t>, E., </a:t>
            </a:r>
            <a:r>
              <a:rPr lang="en-GB" sz="1600" dirty="0" err="1"/>
              <a:t>Goossens</a:t>
            </a:r>
            <a:r>
              <a:rPr lang="en-GB" sz="1600" dirty="0"/>
              <a:t>, T., &amp; </a:t>
            </a:r>
            <a:r>
              <a:rPr lang="en-GB" sz="1600" dirty="0" err="1"/>
              <a:t>Verhetsel</a:t>
            </a:r>
            <a:r>
              <a:rPr lang="en-GB" sz="1600" dirty="0"/>
              <a:t>, A. (2000). The impact of location factors on the attractiveness and optimal space shares of product categories. </a:t>
            </a:r>
            <a:r>
              <a:rPr lang="en-GB" sz="1600" i="1" dirty="0"/>
              <a:t>International Journal of Research in Marketing</a:t>
            </a:r>
            <a:r>
              <a:rPr lang="en-GB" sz="1600" dirty="0"/>
              <a:t>, </a:t>
            </a:r>
            <a:r>
              <a:rPr lang="en-GB" sz="1600" i="1" dirty="0"/>
              <a:t>17</a:t>
            </a:r>
            <a:r>
              <a:rPr lang="en-GB" sz="1600" dirty="0"/>
              <a:t>(4), </a:t>
            </a:r>
            <a:r>
              <a:rPr lang="en-GB" sz="1600" dirty="0" smtClean="0"/>
              <a:t>255-279.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GB" sz="1600" dirty="0" smtClean="0"/>
              <a:t>Frazier</a:t>
            </a:r>
            <a:r>
              <a:rPr lang="en-GB" sz="1600" dirty="0"/>
              <a:t>, M.: Overview of Coordinate Reference Systems (CRS) in </a:t>
            </a:r>
            <a:r>
              <a:rPr lang="en-GB" sz="1600" dirty="0" smtClean="0"/>
              <a:t>R. Link</a:t>
            </a:r>
            <a:r>
              <a:rPr lang="en-GB" sz="1600" dirty="0"/>
              <a:t>: https://www.google.ch/url?sa=t&amp;rct=j&amp;q=&amp;esrc=s&amp;source=web&amp;cd=1&amp;cad=rja&amp;uact=8&amp;ved=0ahUKEwi_xrqHirjJAhUDIg8KHbMOB3sQFggeMAA&amp;url=https%3A%2F%2Fwww.nceas.ucsb.edu%2F~frazier%2FRSpatialGuides%2FOverviewCoordinateReferenceSystems.pdf&amp;usg=AFQjCNHm-nq1ZLij4bTWVM-5SR4Ygs-Xyw&amp;sig2=JZtr4LpwkR9fxzOJtpJjEw</a:t>
            </a:r>
            <a:r>
              <a:rPr lang="en-GB" sz="1600" dirty="0" smtClean="0"/>
              <a:t>	</a:t>
            </a:r>
          </a:p>
          <a:p>
            <a:pPr marL="0" lvl="0" indent="0">
              <a:buNone/>
            </a:pPr>
            <a:endParaRPr lang="en-GB" sz="1600" dirty="0" smtClean="0"/>
          </a:p>
        </p:txBody>
      </p:sp>
      <p:grpSp>
        <p:nvGrpSpPr>
          <p:cNvPr id="15" name="Gruppieren 14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9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References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8" name="Ellipse 17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6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85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solidFill>
            <a:srgbClr val="E6E6E6"/>
          </a:solidFill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References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43684" y="367479"/>
            <a:ext cx="8027813" cy="571500"/>
          </a:xfrm>
        </p:spPr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11" name="Inhaltsplatzhalter 3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5367" y="1556415"/>
            <a:ext cx="8682566" cy="4384477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GB" sz="1600" dirty="0" err="1" smtClean="0"/>
              <a:t>Gijsbrechts</a:t>
            </a:r>
            <a:r>
              <a:rPr lang="en-GB" sz="1600" dirty="0"/>
              <a:t>, E., Campo, K., &amp; </a:t>
            </a:r>
            <a:r>
              <a:rPr lang="en-GB" sz="1600" dirty="0" err="1"/>
              <a:t>Goossens</a:t>
            </a:r>
            <a:r>
              <a:rPr lang="en-GB" sz="1600" dirty="0"/>
              <a:t>, T. (2003). The impact of store flyers on store traffic and store sales: a geo-marketing approach. </a:t>
            </a:r>
            <a:r>
              <a:rPr lang="en-GB" sz="1600" i="1" dirty="0"/>
              <a:t>Journal of Retailing</a:t>
            </a:r>
            <a:r>
              <a:rPr lang="en-GB" sz="1600" dirty="0"/>
              <a:t>, </a:t>
            </a:r>
            <a:r>
              <a:rPr lang="en-GB" sz="1600" i="1" dirty="0"/>
              <a:t>79</a:t>
            </a:r>
            <a:r>
              <a:rPr lang="en-GB" sz="1600" dirty="0"/>
              <a:t>(1), </a:t>
            </a:r>
            <a:r>
              <a:rPr lang="en-GB" sz="1600" dirty="0" smtClean="0"/>
              <a:t>1-16.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GB" sz="1600" dirty="0"/>
              <a:t>Keck, François. </a:t>
            </a:r>
            <a:r>
              <a:rPr lang="en-GB" sz="1600" dirty="0" err="1" smtClean="0"/>
              <a:t>Rleafmap</a:t>
            </a:r>
            <a:r>
              <a:rPr lang="en-GB" sz="1600" dirty="0" smtClean="0"/>
              <a:t>: interactive </a:t>
            </a:r>
            <a:r>
              <a:rPr lang="en-GB" sz="1600" dirty="0"/>
              <a:t>maps with R and </a:t>
            </a:r>
            <a:r>
              <a:rPr lang="en-GB" sz="1600" dirty="0" smtClean="0"/>
              <a:t>leaflet. http</a:t>
            </a:r>
            <a:r>
              <a:rPr lang="en-GB" sz="1600" dirty="0"/>
              <a:t>://www.francoiskeck.fr/rleafmap/</a:t>
            </a:r>
          </a:p>
          <a:p>
            <a:pPr lvl="0"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 marL="0" lvl="0" indent="0">
              <a:buNone/>
            </a:pPr>
            <a:endParaRPr lang="en-GB" sz="1600" dirty="0" smtClean="0"/>
          </a:p>
        </p:txBody>
      </p:sp>
      <p:grpSp>
        <p:nvGrpSpPr>
          <p:cNvPr id="15" name="Gruppieren 14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9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References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8" name="Ellipse 17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6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70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9125" y="2780928"/>
            <a:ext cx="8648402" cy="2286000"/>
          </a:xfrm>
          <a:solidFill>
            <a:srgbClr val="00009B"/>
          </a:solidFill>
        </p:spPr>
        <p:txBody>
          <a:bodyPr/>
          <a:lstStyle/>
          <a:p>
            <a:endParaRPr lang="en-US" dirty="0" smtClean="0"/>
          </a:p>
          <a:p>
            <a:endParaRPr lang="en-US" dirty="0" smtClean="0">
              <a:latin typeface="Source Sans Pro"/>
              <a:cs typeface="Source Sans Pro"/>
              <a:sym typeface="Monotype Sorts"/>
            </a:endParaRPr>
          </a:p>
          <a:p>
            <a:r>
              <a:rPr lang="en-US" dirty="0" smtClean="0">
                <a:latin typeface="Source Sans Pro"/>
                <a:cs typeface="Source Sans Pro"/>
                <a:sym typeface="Monotype Sorts"/>
              </a:rPr>
              <a:t>Salome Lang		</a:t>
            </a:r>
            <a:r>
              <a:rPr lang="en-GB" dirty="0" smtClean="0"/>
              <a:t>salome.lang@uzh.ch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125" y="1904132"/>
            <a:ext cx="8648402" cy="660772"/>
          </a:xfrm>
        </p:spPr>
        <p:txBody>
          <a:bodyPr/>
          <a:lstStyle/>
          <a:p>
            <a:r>
              <a:rPr lang="en-US" dirty="0" smtClean="0">
                <a:latin typeface="Source Sans Pro"/>
                <a:cs typeface="Source Sans Pro"/>
                <a:sym typeface="Monotype Sorts"/>
              </a:rPr>
              <a:t>Social Customer Relationship Management: Group Assignment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552" y="6597352"/>
            <a:ext cx="9906000" cy="259200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Mapping Customers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6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43684" y="367479"/>
            <a:ext cx="8425740" cy="571500"/>
          </a:xfrm>
        </p:spPr>
        <p:txBody>
          <a:bodyPr/>
          <a:lstStyle/>
          <a:p>
            <a:r>
              <a:rPr lang="en-GB" dirty="0" smtClean="0"/>
              <a:t>Data visualizations are essential in </a:t>
            </a:r>
            <a:r>
              <a:rPr lang="en-GB" dirty="0"/>
              <a:t>marketing analytics and maps are a popular form of visualization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To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communicate results </a:t>
            </a:r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by visualizing them for internal and external stakeholders is an important task in marketing analytics</a:t>
            </a:r>
          </a:p>
          <a:p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When the data includes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geographic information</a:t>
            </a:r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 (which is often the case with customer transaction data for example), an obvious option is to visualize it on a map</a:t>
            </a:r>
          </a:p>
          <a:p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Furthermore, it is often desirable to </a:t>
            </a:r>
            <a:r>
              <a:rPr lang="en-GB" b="1" dirty="0" smtClean="0">
                <a:latin typeface="Source Sans Pro" panose="020B0604020202020204" charset="0"/>
                <a:cs typeface="Source Sans Pro" panose="020B0604020202020204" charset="0"/>
              </a:rPr>
              <a:t>let the addressee interact </a:t>
            </a:r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with the analysis, ask own questions, and directly get the according answers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Question/Task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57537"/>
              </p:ext>
            </p:extLst>
          </p:nvPr>
        </p:nvGraphicFramePr>
        <p:xfrm>
          <a:off x="-19044" y="5527896"/>
          <a:ext cx="9274871" cy="9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8626799"/>
              </a:tblGrid>
              <a:tr h="925440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500" noProof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  <a:sym typeface="Wingdings 3"/>
                        </a:rPr>
                        <a:t></a:t>
                      </a:r>
                      <a:endParaRPr lang="en-US" sz="2500" noProof="0" dirty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</a:rPr>
                        <a:t>The</a:t>
                      </a:r>
                      <a:r>
                        <a:rPr lang="en-US" sz="1800" b="0" baseline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</a:rPr>
                        <a:t> following presentation will guide you through the creation of an interactive thematic map on the example of a retailer’s customer transaction data</a:t>
                      </a:r>
                      <a:endParaRPr lang="en-US" sz="1800" b="0" dirty="0" smtClean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3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Research Question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4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2" name="Ellipse 11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1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162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20" y="4293096"/>
            <a:ext cx="3366374" cy="21016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weighted interactive map requires three inputs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err="1" smtClean="0">
                <a:solidFill>
                  <a:schemeClr val="bg1"/>
                </a:solidFill>
              </a:rPr>
              <a:t>Input/Output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03" y="2464648"/>
            <a:ext cx="4290152" cy="2885547"/>
          </a:xfrm>
        </p:spPr>
      </p:pic>
      <p:sp>
        <p:nvSpPr>
          <p:cNvPr id="24" name="Textfeld 23"/>
          <p:cNvSpPr txBox="1"/>
          <p:nvPr/>
        </p:nvSpPr>
        <p:spPr>
          <a:xfrm>
            <a:off x="1674561" y="1196752"/>
            <a:ext cx="132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2D2D8A"/>
                </a:solidFill>
                <a:latin typeface="Source Sans Pro"/>
              </a:rPr>
              <a:t>Input</a:t>
            </a:r>
            <a:endParaRPr lang="en-GB" b="1" dirty="0">
              <a:solidFill>
                <a:srgbClr val="2D2D8A"/>
              </a:solidFill>
              <a:latin typeface="Source Sans Pro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6811870" y="1196752"/>
            <a:ext cx="132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2D2D8A"/>
                </a:solidFill>
                <a:latin typeface="Source Sans Pro"/>
              </a:rPr>
              <a:t>Output</a:t>
            </a:r>
            <a:endParaRPr lang="en-GB" b="1" dirty="0">
              <a:solidFill>
                <a:srgbClr val="2D2D8A"/>
              </a:solidFill>
              <a:latin typeface="Source Sans Pro"/>
            </a:endParaRPr>
          </a:p>
        </p:txBody>
      </p:sp>
      <p:sp>
        <p:nvSpPr>
          <p:cNvPr id="30" name="Gestreifter Pfeil nach rechts 29"/>
          <p:cNvSpPr/>
          <p:nvPr/>
        </p:nvSpPr>
        <p:spPr bwMode="auto">
          <a:xfrm>
            <a:off x="4502950" y="3472730"/>
            <a:ext cx="900100" cy="864096"/>
          </a:xfrm>
          <a:prstGeom prst="stripedRightArrow">
            <a:avLst/>
          </a:prstGeom>
          <a:solidFill>
            <a:srgbClr val="00009B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32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850764"/>
              </p:ext>
            </p:extLst>
          </p:nvPr>
        </p:nvGraphicFramePr>
        <p:xfrm>
          <a:off x="635679" y="1556792"/>
          <a:ext cx="3399771" cy="13180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96705"/>
                <a:gridCol w="1139161"/>
                <a:gridCol w="963905"/>
              </a:tblGrid>
              <a:tr h="465439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Customer ID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err="1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AggPurchase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ZIP</a:t>
                      </a:r>
                      <a:r>
                        <a:rPr lang="en-US" sz="1200" b="1" baseline="0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 code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ctr" defTabSz="336736" rtl="0" eaLnBrk="1" fontAlgn="b" latinLnBrk="0" hangingPunct="1"/>
                      <a:r>
                        <a:rPr lang="en-GB" sz="1200" kern="120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565428</a:t>
                      </a:r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noProof="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4,262.2</a:t>
                      </a:r>
                      <a:endParaRPr lang="en-US" sz="1200" kern="1200" noProof="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4532</a:t>
                      </a:r>
                      <a:endParaRPr lang="en-US" sz="1200" kern="1200" noProof="0" dirty="0" smtClean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171796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2,916.4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4436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810696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1,525.3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8006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644988"/>
              </p:ext>
            </p:extLst>
          </p:nvPr>
        </p:nvGraphicFramePr>
        <p:xfrm>
          <a:off x="658901" y="2996952"/>
          <a:ext cx="3399771" cy="13180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96705"/>
                <a:gridCol w="1139161"/>
                <a:gridCol w="963905"/>
              </a:tblGrid>
              <a:tr h="465439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ZIP</a:t>
                      </a:r>
                      <a:r>
                        <a:rPr lang="en-US" sz="1200" b="1" baseline="0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 code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Total population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rgbClr val="E6E6E6"/>
                          </a:solidFill>
                          <a:latin typeface="Source Sans Pro Light"/>
                        </a:rPr>
                        <a:t>Female</a:t>
                      </a:r>
                      <a:endParaRPr lang="en-US" sz="1200" b="1" noProof="0" dirty="0">
                        <a:solidFill>
                          <a:srgbClr val="E6E6E6"/>
                        </a:solidFill>
                        <a:latin typeface="Source Sans Pro Ligh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/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marL="0" algn="ctr" defTabSz="336736" rtl="0" eaLnBrk="1" fontAlgn="b" latinLnBrk="0" hangingPunct="1"/>
                      <a:r>
                        <a:rPr lang="en-GB" sz="1200" kern="120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1000</a:t>
                      </a:r>
                      <a:endParaRPr lang="en-GB" sz="1200" kern="120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noProof="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2,964</a:t>
                      </a:r>
                      <a:endParaRPr lang="en-US" sz="1200" kern="1200" noProof="0" dirty="0">
                        <a:solidFill>
                          <a:schemeClr val="tx2"/>
                        </a:solidFill>
                        <a:latin typeface="Source Sans Pro Ligh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noProof="0" dirty="0" smtClean="0">
                          <a:solidFill>
                            <a:schemeClr val="tx2"/>
                          </a:solidFill>
                          <a:latin typeface="Source Sans Pro Light"/>
                          <a:ea typeface="+mn-ea"/>
                          <a:cs typeface="+mn-cs"/>
                        </a:rPr>
                        <a:t>1,485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8,269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4,126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8420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1004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36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28,996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2"/>
                          </a:solidFill>
                          <a:latin typeface="Source Sans Pro Light"/>
                        </a:rPr>
                        <a:t>15,013</a:t>
                      </a:r>
                      <a:endParaRPr lang="en-US" sz="1200" noProof="0" dirty="0">
                        <a:solidFill>
                          <a:schemeClr val="tx2"/>
                        </a:solidFill>
                        <a:latin typeface="Source Sans Pro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Rounded Rectangular Callout 7"/>
          <p:cNvSpPr/>
          <p:nvPr>
            <p:custDataLst>
              <p:tags r:id="rId1"/>
            </p:custDataLst>
          </p:nvPr>
        </p:nvSpPr>
        <p:spPr bwMode="auto">
          <a:xfrm>
            <a:off x="0" y="858042"/>
            <a:ext cx="1928663" cy="604042"/>
          </a:xfrm>
          <a:prstGeom prst="wedgeRoundRectCallout">
            <a:avLst>
              <a:gd name="adj1" fmla="val 17857"/>
              <a:gd name="adj2" fmla="val 78500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US" sz="1200" dirty="0" smtClean="0">
                <a:latin typeface="Source Sans Pro Light"/>
                <a:cs typeface="Source Sans Pro Light"/>
              </a:rPr>
              <a:t>Customer transaction data including geographical information</a:t>
            </a:r>
          </a:p>
        </p:txBody>
      </p:sp>
      <p:sp>
        <p:nvSpPr>
          <p:cNvPr id="35" name="Rounded Rectangular Callout 7"/>
          <p:cNvSpPr/>
          <p:nvPr>
            <p:custDataLst>
              <p:tags r:id="rId2"/>
            </p:custDataLst>
          </p:nvPr>
        </p:nvSpPr>
        <p:spPr bwMode="auto">
          <a:xfrm>
            <a:off x="4085053" y="2350258"/>
            <a:ext cx="992560" cy="980149"/>
          </a:xfrm>
          <a:prstGeom prst="wedgeRoundRectCallout">
            <a:avLst>
              <a:gd name="adj1" fmla="val -65689"/>
              <a:gd name="adj2" fmla="val 42368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US" sz="1200" dirty="0" smtClean="0">
                <a:latin typeface="Source Sans Pro Light"/>
                <a:cs typeface="Source Sans Pro Light"/>
              </a:rPr>
              <a:t>Population statistics on same geographic layer</a:t>
            </a:r>
          </a:p>
        </p:txBody>
      </p:sp>
      <p:sp>
        <p:nvSpPr>
          <p:cNvPr id="36" name="Rounded Rectangular Callout 7"/>
          <p:cNvSpPr/>
          <p:nvPr>
            <p:custDataLst>
              <p:tags r:id="rId3"/>
            </p:custDataLst>
          </p:nvPr>
        </p:nvSpPr>
        <p:spPr bwMode="auto">
          <a:xfrm>
            <a:off x="57448" y="4534184"/>
            <a:ext cx="1133159" cy="739062"/>
          </a:xfrm>
          <a:prstGeom prst="wedgeRoundRectCallout">
            <a:avLst>
              <a:gd name="adj1" fmla="val 74391"/>
              <a:gd name="adj2" fmla="val -17447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US" sz="1200" dirty="0" smtClean="0">
                <a:latin typeface="Source Sans Pro Light"/>
                <a:cs typeface="Source Sans Pro Light"/>
              </a:rPr>
              <a:t>Shapefile containing the polygon shapes</a:t>
            </a:r>
          </a:p>
        </p:txBody>
      </p:sp>
      <p:sp>
        <p:nvSpPr>
          <p:cNvPr id="37" name="Rounded Rectangular Callout 7"/>
          <p:cNvSpPr/>
          <p:nvPr>
            <p:custDataLst>
              <p:tags r:id="rId4"/>
            </p:custDataLst>
          </p:nvPr>
        </p:nvSpPr>
        <p:spPr bwMode="auto">
          <a:xfrm>
            <a:off x="7689304" y="5414607"/>
            <a:ext cx="2054520" cy="606682"/>
          </a:xfrm>
          <a:prstGeom prst="wedgeRoundRectCallout">
            <a:avLst>
              <a:gd name="adj1" fmla="val 6821"/>
              <a:gd name="adj2" fmla="val -119691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US" sz="1200" dirty="0" smtClean="0">
                <a:latin typeface="Source Sans Pro Light"/>
                <a:cs typeface="Source Sans Pro Light"/>
              </a:rPr>
              <a:t>Interactive thematic map of the customer data weighted by population size</a:t>
            </a:r>
          </a:p>
        </p:txBody>
      </p:sp>
      <p:grpSp>
        <p:nvGrpSpPr>
          <p:cNvPr id="20" name="Gruppieren 19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3" name="Rectangle 7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Research Question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5" name="Rectangle 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2" name="Ellipse 21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CH" sz="8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</a:rPr>
                <a:t>1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3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Customers</a:t>
            </a:r>
            <a:r>
              <a:rPr lang="en-US" dirty="0" smtClean="0">
                <a:latin typeface="Source Sans Pro Semibold"/>
                <a:cs typeface="Source Sans Pro Semibold"/>
              </a:rPr>
              <a:t/>
            </a:r>
            <a:br>
              <a:rPr lang="en-US" dirty="0" smtClean="0">
                <a:latin typeface="Source Sans Pro Semibold"/>
                <a:cs typeface="Source Sans Pro Semibold"/>
              </a:rPr>
            </a:br>
            <a:r>
              <a:rPr lang="en-US" b="1" dirty="0" smtClean="0">
                <a:latin typeface="Source Sans Pro Semibold"/>
                <a:cs typeface="Source Sans Pro Semibold"/>
              </a:rPr>
              <a:t>Agenda</a:t>
            </a:r>
            <a:endParaRPr lang="en-US" b="1" dirty="0">
              <a:latin typeface="Source Sans Pro Semibold"/>
              <a:cs typeface="Source Sans Pro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64803"/>
            <a:ext cx="8667750" cy="438447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Monotype Sorts"/>
              </a:rPr>
              <a:t>	</a:t>
            </a:r>
            <a:r>
              <a:rPr lang="en-US" dirty="0">
                <a:sym typeface="Monotype Sorts"/>
              </a:rPr>
              <a:t>  Research Question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Source Sans Pro Bold" panose="020B0703030403020204" pitchFamily="34" charset="0"/>
                <a:sym typeface="Monotype Sorts"/>
              </a:rPr>
              <a:t>	  </a:t>
            </a:r>
            <a:r>
              <a:rPr lang="en-US" dirty="0" smtClean="0">
                <a:latin typeface="Source Sans Pro Bold" panose="020B0703030403020204" pitchFamily="34" charset="0"/>
              </a:rPr>
              <a:t>Introduction to Mapping</a:t>
            </a:r>
            <a:endParaRPr lang="en-US" dirty="0">
              <a:latin typeface="Source Sans Pro Bold" panose="020B07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latin typeface="Source Sans Pro Bold" panose="020B0703030403020204" pitchFamily="34" charset="0"/>
                <a:sym typeface="Monotype Sorts"/>
              </a:rPr>
              <a:t>	</a:t>
            </a:r>
            <a:r>
              <a:rPr lang="en-US" dirty="0"/>
              <a:t>Data Screening &amp; Descriptives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 smtClean="0"/>
              <a:t>§	</a:t>
            </a:r>
            <a:r>
              <a:rPr lang="en-US" dirty="0"/>
              <a:t>Implementation in 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r>
              <a:rPr lang="en-US" dirty="0" smtClean="0">
                <a:sym typeface="Monotype Sorts"/>
              </a:rPr>
              <a:t>Summary</a:t>
            </a:r>
            <a:endParaRPr lang="en-US" dirty="0">
              <a:sym typeface="Monotype Sorts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de-CH" dirty="0" smtClean="0">
                <a:latin typeface="Source Sans Pro Light" panose="020B0403030403020204" pitchFamily="34" charset="0"/>
              </a:rPr>
              <a:t>	References</a:t>
            </a:r>
            <a:endParaRPr lang="en-US" dirty="0" smtClean="0">
              <a:latin typeface="Source Sans Pro Light" panose="020B04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dirty="0">
                <a:sym typeface="Monotype Sorts"/>
              </a:rPr>
              <a:t>	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tabLst>
                <a:tab pos="444450" algn="l"/>
              </a:tabLst>
            </a:pPr>
            <a:r>
              <a:rPr lang="en-US" sz="2200" dirty="0">
                <a:sym typeface="Monotype Sorts"/>
              </a:rPr>
              <a:t>	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0" y="2"/>
            <a:ext cx="256928" cy="1196975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6"/>
            <a:endParaRPr lang="en-US" sz="2300" dirty="0">
              <a:latin typeface="Source Sans Pro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b="1" dirty="0" smtClean="0">
                <a:solidFill>
                  <a:schemeClr val="bg1"/>
                </a:solidFill>
              </a:rPr>
              <a:t>Outline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19125" y="2115750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2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616810" y="1700808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1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619125" y="294599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4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21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Introduction to Mapping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20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23" name="Ellipse 2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sz="850" b="1" i="0" u="none" strike="noStrike" normalizeH="0" baseline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  <a:sym typeface="Neutraface Text Book" charset="0"/>
                </a:rPr>
                <a:t>2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>
            <a:off x="619125" y="2535971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3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18904" y="3356992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1" i="0" u="none" strike="noStrike" normalizeH="0" baseline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rPr>
              <a:t>5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618872" y="3777213"/>
            <a:ext cx="288000" cy="288000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</a:rPr>
              <a:t>6</a:t>
            </a:r>
            <a:endParaRPr kumimoji="0" lang="de-CH" sz="1600" b="1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Light" panose="020B0403030403020204" pitchFamily="34" charset="0"/>
              <a:sym typeface="Neutraface Tex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Imagine you </a:t>
            </a:r>
            <a:r>
              <a:rPr lang="en-GB" dirty="0"/>
              <a:t>consulted </a:t>
            </a:r>
            <a:r>
              <a:rPr lang="en-GB" dirty="0" smtClean="0"/>
              <a:t>a retail firm…</a:t>
            </a:r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Empirical studies suggest that </a:t>
            </a:r>
            <a:r>
              <a:rPr lang="en-GB" b="1" dirty="0" smtClean="0">
                <a:latin typeface="Source Sans Pro" panose="020B0604020202020204" charset="0"/>
                <a:cs typeface="Source Sans Pro" panose="020B0604020202020204" charset="0"/>
              </a:rPr>
              <a:t>advertising in retail stores is more successful if tailored to the local environment</a:t>
            </a:r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 because location characteristics affect</a:t>
            </a:r>
          </a:p>
          <a:p>
            <a:pPr lvl="1"/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The attractiveness of certain product categories</a:t>
            </a:r>
          </a:p>
          <a:p>
            <a:pPr lvl="1"/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Customers’ reaction to store flyers and advertised deals</a:t>
            </a:r>
          </a:p>
          <a:p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Relevant environmental variables are in particular</a:t>
            </a:r>
          </a:p>
          <a:p>
            <a:pPr lvl="1"/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 </a:t>
            </a:r>
            <a:r>
              <a:rPr lang="en-GB" b="1" dirty="0" smtClean="0">
                <a:latin typeface="Source Sans Pro" panose="020B0604020202020204" charset="0"/>
                <a:cs typeface="Source Sans Pro" panose="020B0604020202020204" charset="0"/>
              </a:rPr>
              <a:t>Socio-demographics</a:t>
            </a:r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 of the inhabitants of the store’s trading area</a:t>
            </a:r>
          </a:p>
          <a:p>
            <a:pPr lvl="1"/>
            <a:r>
              <a:rPr lang="en-GB" dirty="0" smtClean="0">
                <a:latin typeface="Source Sans Pro" panose="020B0604020202020204" charset="0"/>
                <a:cs typeface="Source Sans Pro" panose="020B0604020202020204" charset="0"/>
              </a:rPr>
              <a:t>Nature and intensity of </a:t>
            </a:r>
            <a:r>
              <a:rPr lang="en-GB" b="1" dirty="0" smtClean="0">
                <a:latin typeface="Source Sans Pro" panose="020B0604020202020204" charset="0"/>
                <a:cs typeface="Source Sans Pro" panose="020B0604020202020204" charset="0"/>
              </a:rPr>
              <a:t>local competition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Theory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5512" y="5775125"/>
            <a:ext cx="8999976" cy="723275"/>
          </a:xfrm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2"/>
                </a:solidFill>
                <a:sym typeface="Wingdings" pitchFamily="2" charset="2"/>
              </a:rPr>
              <a:t>Gijsbrechts</a:t>
            </a:r>
            <a:r>
              <a:rPr lang="en-US" dirty="0" smtClean="0">
                <a:solidFill>
                  <a:schemeClr val="bg2"/>
                </a:solidFill>
                <a:sym typeface="Wingdings" pitchFamily="2" charset="2"/>
              </a:rPr>
              <a:t> et al.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(</a:t>
            </a:r>
            <a:r>
              <a:rPr lang="en-US" dirty="0" smtClean="0">
                <a:solidFill>
                  <a:schemeClr val="bg2"/>
                </a:solidFill>
                <a:sym typeface="Wingdings" pitchFamily="2" charset="2"/>
              </a:rPr>
              <a:t>2003)</a:t>
            </a:r>
          </a:p>
          <a:p>
            <a:pPr algn="r"/>
            <a:r>
              <a:rPr lang="en-US" dirty="0" smtClean="0">
                <a:solidFill>
                  <a:schemeClr val="bg2"/>
                </a:solidFill>
                <a:sym typeface="Wingdings" pitchFamily="2" charset="2"/>
              </a:rPr>
              <a:t>Campo et al. (2000)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8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Introduction to Mapping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9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7" name="Ellipse 16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sz="850" b="1" i="0" u="none" strike="noStrike" normalizeH="0" baseline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  <a:sym typeface="Neutraface Text Book" charset="0"/>
                </a:rPr>
                <a:t>2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471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you would like to draw an informative map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Then you should avoid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two major pitfalls </a:t>
            </a:r>
            <a:r>
              <a:rPr lang="en-GB" dirty="0" smtClean="0"/>
              <a:t>in drawing thematic maps:</a:t>
            </a:r>
          </a:p>
          <a:p>
            <a:r>
              <a:rPr lang="en-GB" dirty="0" smtClean="0">
                <a:latin typeface="Source Sans Pro Light" panose="020B0604020202020204" charset="0"/>
                <a:cs typeface="Source Sans Pro Light" panose="020B0604020202020204" charset="0"/>
              </a:rPr>
              <a:t>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Maps are not a shortcut </a:t>
            </a:r>
            <a:r>
              <a:rPr lang="en-GB" dirty="0" smtClean="0"/>
              <a:t>in your data screening process</a:t>
            </a:r>
          </a:p>
          <a:p>
            <a:r>
              <a:rPr lang="en-GB" dirty="0" smtClean="0"/>
              <a:t>Make sure your map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answers the right question</a:t>
            </a:r>
            <a:endParaRPr lang="en-GB" dirty="0" smtClean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Goal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996219"/>
              </p:ext>
            </p:extLst>
          </p:nvPr>
        </p:nvGraphicFramePr>
        <p:xfrm>
          <a:off x="632520" y="1556792"/>
          <a:ext cx="8641654" cy="1188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3520"/>
                <a:gridCol w="6380008"/>
                <a:gridCol w="2038126"/>
              </a:tblGrid>
              <a:tr h="0">
                <a:tc>
                  <a:txBody>
                    <a:bodyPr/>
                    <a:lstStyle/>
                    <a:p>
                      <a:pPr marL="0" algn="ctr" defTabSz="336774" rtl="0" eaLnBrk="1" latinLnBrk="0" hangingPunct="1"/>
                      <a:endParaRPr lang="en-US" sz="1200" b="0" kern="1200" noProof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noProof="0" dirty="0" smtClean="0"/>
                    </a:p>
                  </a:txBody>
                  <a:tcPr marL="99060" marR="990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0" noProof="0" dirty="0" smtClean="0">
                          <a:latin typeface="Source Sans Pro Light"/>
                          <a:cs typeface="Source Sans Pro Light"/>
                        </a:rPr>
                        <a:t>Goal</a:t>
                      </a:r>
                      <a:endParaRPr lang="en-US" sz="1200" i="0" noProof="0" dirty="0">
                        <a:latin typeface="Source Sans Pro Light"/>
                        <a:cs typeface="Source Sans Pro Light"/>
                      </a:endParaRPr>
                    </a:p>
                  </a:txBody>
                  <a:tcPr marL="99060" marR="990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331756">
                <a:tc>
                  <a:txBody>
                    <a:bodyPr/>
                    <a:lstStyle/>
                    <a:p>
                      <a:pPr algn="ctr"/>
                      <a:endParaRPr lang="en-US" sz="1200" noProof="0" dirty="0" smtClean="0">
                        <a:solidFill>
                          <a:srgbClr val="00B0F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99060" marR="990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336736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GB" sz="1800" b="0" i="0" baseline="0" noProof="0" dirty="0" smtClean="0">
                          <a:solidFill>
                            <a:srgbClr val="271F2E"/>
                          </a:solidFill>
                          <a:latin typeface="Source Sans Pro Light" panose="020B0604020202020204" charset="0"/>
                          <a:ea typeface="+mn-ea"/>
                          <a:cs typeface="Source Sans Pro Light" panose="020B0604020202020204" charset="0"/>
                          <a:sym typeface="Neutraface Text Book" charset="0"/>
                        </a:rPr>
                        <a:t>To advertise more successfully, you want to provide a thematic map that facilitates decision making for the retailer.</a:t>
                      </a:r>
                    </a:p>
                  </a:txBody>
                  <a:tcPr marL="99060" marR="990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Gruppieren 11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5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Introduction to Mapping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6" name="Rectangle 7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4" name="Ellipse 13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sz="850" b="1" i="0" u="none" strike="noStrike" normalizeH="0" baseline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  <a:sym typeface="Neutraface Text Book" charset="0"/>
                </a:rPr>
                <a:t>2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data on a map is only the cherry on the cake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Mapping attributes of </a:t>
            </a:r>
            <a:r>
              <a:rPr lang="en-GB" dirty="0"/>
              <a:t>spatial </a:t>
            </a:r>
            <a:r>
              <a:rPr lang="en-GB" dirty="0" smtClean="0"/>
              <a:t>objects in R is a rather involved task</a:t>
            </a:r>
          </a:p>
          <a:p>
            <a:r>
              <a:rPr lang="en-GB" dirty="0" smtClean="0"/>
              <a:t>Therefore, it is even more important for your to </a:t>
            </a:r>
            <a:r>
              <a:rPr lang="en-GB" dirty="0" smtClean="0">
                <a:latin typeface="Source Sans Pro Bold" panose="020B0604020202020204" charset="0"/>
              </a:rPr>
              <a:t>know what the map should show you before you draw it</a:t>
            </a:r>
            <a:r>
              <a:rPr lang="en-GB" dirty="0" smtClean="0"/>
              <a:t>, i.e.</a:t>
            </a:r>
          </a:p>
          <a:p>
            <a:pPr lvl="1"/>
            <a:r>
              <a:rPr lang="en-GB" dirty="0" smtClean="0"/>
              <a:t>Get to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know your data </a:t>
            </a:r>
            <a:r>
              <a:rPr lang="en-GB" dirty="0" smtClean="0"/>
              <a:t>by screening it carefully</a:t>
            </a:r>
          </a:p>
          <a:p>
            <a:pPr lvl="1"/>
            <a:r>
              <a:rPr lang="en-GB" dirty="0" smtClean="0"/>
              <a:t>Get </a:t>
            </a:r>
            <a:r>
              <a:rPr lang="en-GB" dirty="0" smtClean="0">
                <a:latin typeface="Source Sans Pro Bold" panose="020B0604020202020204" charset="0"/>
                <a:cs typeface="Source Sans Pro Bold" panose="020B0604020202020204" charset="0"/>
              </a:rPr>
              <a:t>simple descriptives</a:t>
            </a:r>
            <a:r>
              <a:rPr lang="en-GB" dirty="0"/>
              <a:t>, such as histograms, </a:t>
            </a:r>
            <a:r>
              <a:rPr lang="en-GB" dirty="0" smtClean="0"/>
              <a:t>of your variables of interest before you plot the map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Pitfall I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4" name="Rectangle 7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Introduction to Mapping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5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3" name="Ellipse 12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sz="850" b="1" i="0" u="none" strike="noStrike" normalizeH="0" baseline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  <a:sym typeface="Neutraface Text Book" charset="0"/>
                </a:rPr>
                <a:t>2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74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tma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5"/>
          <a:stretch/>
        </p:blipFill>
        <p:spPr bwMode="auto">
          <a:xfrm>
            <a:off x="2719667" y="1556415"/>
            <a:ext cx="4466667" cy="41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Maps of absolute values usually answer the wrong question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Pitfall II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68375"/>
              </p:ext>
            </p:extLst>
          </p:nvPr>
        </p:nvGraphicFramePr>
        <p:xfrm>
          <a:off x="-19044" y="5949304"/>
          <a:ext cx="9274871" cy="5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8626799"/>
              </a:tblGrid>
              <a:tr h="504032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500" noProof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  <a:sym typeface="Wingdings 3"/>
                        </a:rPr>
                        <a:t></a:t>
                      </a:r>
                      <a:endParaRPr lang="en-US" sz="2500" noProof="0" dirty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</a:rPr>
                        <a:t>Now</a:t>
                      </a:r>
                      <a:r>
                        <a:rPr lang="en-US" sz="1800" b="0" baseline="0" dirty="0" smtClean="0">
                          <a:solidFill>
                            <a:srgbClr val="7F7F7F"/>
                          </a:solidFill>
                          <a:latin typeface="Source Sans Pro Light"/>
                          <a:cs typeface="Source Sans Pro Light"/>
                        </a:rPr>
                        <a:t> you know why we need population statistics as an input to the map</a:t>
                      </a:r>
                      <a:endParaRPr lang="en-US" sz="1800" b="0" dirty="0" smtClean="0">
                        <a:solidFill>
                          <a:srgbClr val="7F7F7F"/>
                        </a:solidFill>
                        <a:latin typeface="Source Sans Pro Light"/>
                        <a:cs typeface="Source Sans Pro Light"/>
                      </a:endParaRPr>
                    </a:p>
                  </a:txBody>
                  <a:tcPr marL="0" marR="0" marT="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7427263" y="5661248"/>
            <a:ext cx="2211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kern="0" dirty="0">
                <a:solidFill>
                  <a:schemeClr val="bg2"/>
                </a:solidFill>
                <a:latin typeface="Source Sans Pro Light"/>
                <a:ea typeface="+mn-ea"/>
                <a:cs typeface="Source Sans Pro Light"/>
              </a:rPr>
              <a:t>https://xkcd.com/1138</a:t>
            </a:r>
            <a:r>
              <a:rPr lang="en-GB" sz="1200" kern="0" dirty="0" smtClean="0">
                <a:solidFill>
                  <a:schemeClr val="bg2"/>
                </a:solidFill>
                <a:latin typeface="Source Sans Pro Light"/>
                <a:ea typeface="+mn-ea"/>
                <a:cs typeface="Source Sans Pro Light"/>
              </a:rPr>
              <a:t>/</a:t>
            </a:r>
            <a:endParaRPr lang="en-GB" sz="1200" kern="0" dirty="0">
              <a:solidFill>
                <a:schemeClr val="bg2"/>
              </a:solidFill>
              <a:latin typeface="Source Sans Pro Light"/>
              <a:ea typeface="+mn-ea"/>
              <a:cs typeface="Source Sans Pro Light"/>
            </a:endParaRPr>
          </a:p>
        </p:txBody>
      </p:sp>
      <p:sp>
        <p:nvSpPr>
          <p:cNvPr id="8" name="Rounded Rectangular Callout 7"/>
          <p:cNvSpPr/>
          <p:nvPr>
            <p:custDataLst>
              <p:tags r:id="rId1"/>
            </p:custDataLst>
          </p:nvPr>
        </p:nvSpPr>
        <p:spPr bwMode="auto">
          <a:xfrm>
            <a:off x="7444704" y="1860183"/>
            <a:ext cx="1828776" cy="1424801"/>
          </a:xfrm>
          <a:prstGeom prst="wedgeRoundRectCallout">
            <a:avLst>
              <a:gd name="adj1" fmla="val -100726"/>
              <a:gd name="adj2" fmla="val -27189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</a:bodyPr>
          <a:lstStyle/>
          <a:p>
            <a:pPr defTabSz="914296"/>
            <a:r>
              <a:rPr lang="en-US" sz="1200" dirty="0">
                <a:latin typeface="Source Sans Pro Light"/>
                <a:cs typeface="Source Sans Pro Light"/>
              </a:rPr>
              <a:t>A</a:t>
            </a:r>
            <a:r>
              <a:rPr lang="en-US" sz="1200" dirty="0" smtClean="0">
                <a:latin typeface="Source Sans Pro Light"/>
                <a:cs typeface="Source Sans Pro Light"/>
              </a:rPr>
              <a:t>bsolute values plotted on maps answer </a:t>
            </a:r>
            <a:r>
              <a:rPr lang="en-US" sz="1200" dirty="0">
                <a:latin typeface="Source Sans Pro Light"/>
                <a:cs typeface="Source Sans Pro Light"/>
              </a:rPr>
              <a:t>the question “Where do most people live</a:t>
            </a:r>
            <a:r>
              <a:rPr lang="en-US" sz="1200" dirty="0" smtClean="0">
                <a:latin typeface="Source Sans Pro Light"/>
                <a:cs typeface="Source Sans Pro Light"/>
              </a:rPr>
              <a:t>?”, which is usually not the question of interest 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0" y="6598784"/>
            <a:ext cx="9914384" cy="260648"/>
            <a:chOff x="0" y="6598784"/>
            <a:chExt cx="9914384" cy="260648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0" y="6598784"/>
              <a:ext cx="9914384" cy="260648"/>
              <a:chOff x="0" y="6598784"/>
              <a:chExt cx="9914384" cy="260648"/>
            </a:xfrm>
          </p:grpSpPr>
          <p:sp>
            <p:nvSpPr>
              <p:cNvPr id="18" name="Rectangle 7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0" y="6614991"/>
                <a:ext cx="5601072" cy="24300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 Light"/>
                  </a:rPr>
                  <a:t>Mapping Customers |       Introduction to Mapping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  <a:cs typeface="Source Sans Pro"/>
                </a:endParaRPr>
              </a:p>
            </p:txBody>
          </p:sp>
          <p:sp>
            <p:nvSpPr>
              <p:cNvPr id="19" name="Rectangle 7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673080" y="6598784"/>
                <a:ext cx="4241304" cy="260648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29" tIns="0" rIns="91429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Salome </a:t>
                </a: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  <a:cs typeface="Source Sans Pro"/>
                    <a:sym typeface="Monotype Sorts"/>
                  </a:rPr>
                  <a:t>Lang</a:t>
                </a:r>
              </a:p>
            </p:txBody>
          </p:sp>
        </p:grpSp>
        <p:sp>
          <p:nvSpPr>
            <p:cNvPr id="17" name="Ellipse 16"/>
            <p:cNvSpPr/>
            <p:nvPr/>
          </p:nvSpPr>
          <p:spPr bwMode="auto">
            <a:xfrm>
              <a:off x="1460624" y="66552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sz="850" b="1" i="0" u="none" strike="noStrike" normalizeH="0" baseline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 Light" panose="020B0403030403020204" pitchFamily="34" charset="0"/>
                  <a:sym typeface="Neutraface Text Book" charset="0"/>
                </a:rPr>
                <a:t>2</a:t>
              </a:r>
              <a:endParaRPr kumimoji="0" lang="de-CH" sz="850" b="1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Light" panose="020B0403030403020204" pitchFamily="34" charset="0"/>
                <a:sym typeface="Neutraface Text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6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ZAz7rwoUawdXMmSO1vQ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0iTlrkUqEefLLVWTqt4D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XZwVpkqkCDZ8uFSo26H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_s9_I0PEywfD.7ZT891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mvEcO7X.U.Y6rfIsdLnv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lmE8zxHo06U_PWVPsJfp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lmE8zxHo06U_PWVPsJfp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7yUHye.U2oBkBlDQDez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v8.vsoOESO2Nq0ifulQ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Ry8Zc_B0eY.xlPKpc8vA"/>
</p:tagLst>
</file>

<file path=ppt/theme/theme1.xml><?xml version="1.0" encoding="utf-8"?>
<a:theme xmlns:a="http://schemas.openxmlformats.org/drawingml/2006/main" name="Tex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0C0"/>
      </a:hlink>
      <a:folHlink>
        <a:srgbClr val="99CC00"/>
      </a:folHlink>
    </a:clrScheme>
    <a:fontScheme name="text cat 1">
      <a:majorFont>
        <a:latin typeface="Neutraface Text Book"/>
        <a:ea typeface="ヒラギノ角ゴ ProN W3"/>
        <a:cs typeface="ヒラギノ角ゴ ProN W3"/>
      </a:majorFont>
      <a:minorFont>
        <a:latin typeface="Neutraface Text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Neutraface Text Book" charset="0"/>
            <a:ea typeface="ヒラギノ角ゴ ProN W3" charset="0"/>
            <a:cs typeface="ヒラギノ角ゴ ProN W3" charset="0"/>
            <a:sym typeface="Neutraface Text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Neutraface Text Book" charset="0"/>
            <a:ea typeface="ヒラギノ角ゴ ProN W3" charset="0"/>
            <a:cs typeface="ヒラギノ角ゴ ProN W3" charset="0"/>
            <a:sym typeface="Neutraface Text Book" charset="0"/>
          </a:defRPr>
        </a:defPPr>
      </a:lstStyle>
    </a:lnDef>
  </a:objectDefaults>
  <a:extraClrSchemeLst>
    <a:extraClrScheme>
      <a:clrScheme name="text cat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Pages>0</Pages>
  <Words>1222</Words>
  <Characters>0</Characters>
  <Application>Microsoft Office PowerPoint</Application>
  <PresentationFormat>A4-Papier (210x297 mm)</PresentationFormat>
  <Lines>0</Lines>
  <Paragraphs>341</Paragraphs>
  <Slides>22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6" baseType="lpstr">
      <vt:lpstr>Calibri</vt:lpstr>
      <vt:lpstr>Source Sans Pro Semibold</vt:lpstr>
      <vt:lpstr>Monotype Sorts</vt:lpstr>
      <vt:lpstr>Wingdings 3</vt:lpstr>
      <vt:lpstr>Helvetica Neue</vt:lpstr>
      <vt:lpstr>Courier New</vt:lpstr>
      <vt:lpstr>Source Sans Pro Light</vt:lpstr>
      <vt:lpstr>Source Sans Pro</vt:lpstr>
      <vt:lpstr>ヒラギノ角ゴ ProN W3</vt:lpstr>
      <vt:lpstr>Wingdings</vt:lpstr>
      <vt:lpstr>Source Sans Pro Bold</vt:lpstr>
      <vt:lpstr>Neutraface Text Book</vt:lpstr>
      <vt:lpstr>Text</vt:lpstr>
      <vt:lpstr>think-cell Slide</vt:lpstr>
      <vt:lpstr>Mapping customers A guide to interactive thematic maps for marketing analytics</vt:lpstr>
      <vt:lpstr>Mapping Customers Agenda</vt:lpstr>
      <vt:lpstr>Data visualizations are essential in marketing analytics and maps are a popular form of visualization</vt:lpstr>
      <vt:lpstr>The weighted interactive map requires three inputs</vt:lpstr>
      <vt:lpstr>Mapping Customers Agenda</vt:lpstr>
      <vt:lpstr>Imagine you consulted a retail firm…</vt:lpstr>
      <vt:lpstr>… you would like to draw an informative map</vt:lpstr>
      <vt:lpstr>Visualizing data on a map is only the cherry on the cake</vt:lpstr>
      <vt:lpstr>Maps of absolute values usually answer the wrong question</vt:lpstr>
      <vt:lpstr>Mapping Customers Agenda</vt:lpstr>
      <vt:lpstr>To avoid pitfall I, we carefully screen the data</vt:lpstr>
      <vt:lpstr>In most ZIP code areas, the retailer reaches less than 4% of the population </vt:lpstr>
      <vt:lpstr>Mapping Customers Agenda</vt:lpstr>
      <vt:lpstr>If you remember anything of this presentation, it should be these two points</vt:lpstr>
      <vt:lpstr>This the map for the number of customers  weighted by population density…</vt:lpstr>
      <vt:lpstr>…and it has pop ups and a zoom</vt:lpstr>
      <vt:lpstr>Mapping Customers Agenda</vt:lpstr>
      <vt:lpstr>Maps may not always be more useful, but they are pretty… </vt:lpstr>
      <vt:lpstr>Mapping Customers Agenda</vt:lpstr>
      <vt:lpstr>References</vt:lpstr>
      <vt:lpstr>References</vt:lpstr>
      <vt:lpstr>Social Customer Relationship Management: Group Assignment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Meierer</dc:creator>
  <cp:lastModifiedBy>Salome Lang</cp:lastModifiedBy>
  <cp:revision>1810</cp:revision>
  <cp:lastPrinted>2013-08-21T15:31:49Z</cp:lastPrinted>
  <dcterms:created xsi:type="dcterms:W3CDTF">2012-01-01T19:20:04Z</dcterms:created>
  <dcterms:modified xsi:type="dcterms:W3CDTF">2015-12-07T12:34:26Z</dcterms:modified>
</cp:coreProperties>
</file>